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360A8-078E-4B2B-A413-06742A7B2626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3776D-7825-4579-A749-5A4460B019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31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3776D-7825-4579-A749-5A4460B0196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80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28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78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4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01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81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92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50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84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6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99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76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4402-78AE-4233-AC25-EA07C3DAC9A1}" type="datetimeFigureOut">
              <a:rPr lang="de-DE" smtClean="0"/>
              <a:t>29.03.2018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7913-12ED-4538-A391-D74539F1EC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384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/>
        </p:nvGrpSpPr>
        <p:grpSpPr>
          <a:xfrm>
            <a:off x="-731" y="0"/>
            <a:ext cx="9144730" cy="1024968"/>
            <a:chOff x="72550" y="62003"/>
            <a:chExt cx="7749252" cy="945198"/>
          </a:xfrm>
        </p:grpSpPr>
        <p:pic>
          <p:nvPicPr>
            <p:cNvPr id="10" name="Grafik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76"/>
            <a:stretch/>
          </p:blipFill>
          <p:spPr>
            <a:xfrm>
              <a:off x="1815220" y="62003"/>
              <a:ext cx="684743" cy="945198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57"/>
            <a:stretch/>
          </p:blipFill>
          <p:spPr>
            <a:xfrm>
              <a:off x="638827" y="62003"/>
              <a:ext cx="671216" cy="930741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90"/>
            <a:stretch/>
          </p:blipFill>
          <p:spPr>
            <a:xfrm>
              <a:off x="1246962" y="62004"/>
              <a:ext cx="599998" cy="837996"/>
            </a:xfrm>
            <a:prstGeom prst="rect">
              <a:avLst/>
            </a:prstGeom>
          </p:spPr>
        </p:pic>
        <p:pic>
          <p:nvPicPr>
            <p:cNvPr id="11" name="Grafik 1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6"/>
            <a:stretch/>
          </p:blipFill>
          <p:spPr>
            <a:xfrm>
              <a:off x="72550" y="62003"/>
              <a:ext cx="599998" cy="859718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6280" y="62003"/>
              <a:ext cx="598025" cy="900000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547"/>
            <a:stretch/>
          </p:blipFill>
          <p:spPr>
            <a:xfrm>
              <a:off x="6026282" y="62004"/>
              <a:ext cx="599998" cy="796083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6"/>
            <a:stretch/>
          </p:blipFill>
          <p:spPr>
            <a:xfrm>
              <a:off x="7221804" y="62004"/>
              <a:ext cx="599998" cy="859718"/>
            </a:xfrm>
            <a:prstGeom prst="rect">
              <a:avLst/>
            </a:prstGeom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5229" y="62003"/>
              <a:ext cx="599998" cy="900000"/>
            </a:xfrm>
            <a:prstGeom prst="rect">
              <a:avLst/>
            </a:prstGeom>
          </p:spPr>
        </p:pic>
        <p:pic>
          <p:nvPicPr>
            <p:cNvPr id="17" name="Grafik 16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90"/>
            <a:stretch/>
          </p:blipFill>
          <p:spPr>
            <a:xfrm>
              <a:off x="4244179" y="62004"/>
              <a:ext cx="599998" cy="837996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89" b="-1"/>
            <a:stretch/>
          </p:blipFill>
          <p:spPr>
            <a:xfrm>
              <a:off x="3044183" y="62003"/>
              <a:ext cx="599998" cy="837997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03"/>
            <a:stretch/>
          </p:blipFill>
          <p:spPr>
            <a:xfrm>
              <a:off x="4842352" y="62003"/>
              <a:ext cx="599998" cy="870273"/>
            </a:xfrm>
            <a:prstGeom prst="rect">
              <a:avLst/>
            </a:prstGeom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75"/>
            <a:stretch/>
          </p:blipFill>
          <p:spPr>
            <a:xfrm>
              <a:off x="3644181" y="62004"/>
              <a:ext cx="599998" cy="867819"/>
            </a:xfrm>
            <a:prstGeom prst="rect">
              <a:avLst/>
            </a:prstGeom>
          </p:spPr>
        </p:pic>
        <p:pic>
          <p:nvPicPr>
            <p:cNvPr id="21" name="Grafik 20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25"/>
            <a:stretch/>
          </p:blipFill>
          <p:spPr>
            <a:xfrm>
              <a:off x="2444185" y="62004"/>
              <a:ext cx="599998" cy="879971"/>
            </a:xfrm>
            <a:prstGeom prst="rect">
              <a:avLst/>
            </a:prstGeom>
          </p:spPr>
        </p:pic>
      </p:grpSp>
      <p:sp>
        <p:nvSpPr>
          <p:cNvPr id="2" name="Rechteck 1"/>
          <p:cNvSpPr/>
          <p:nvPr/>
        </p:nvSpPr>
        <p:spPr>
          <a:xfrm>
            <a:off x="-731" y="730633"/>
            <a:ext cx="9145236" cy="4752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39"/>
          <a:stretch/>
        </p:blipFill>
        <p:spPr>
          <a:xfrm>
            <a:off x="62998" y="836712"/>
            <a:ext cx="3728714" cy="4459518"/>
          </a:xfrm>
          <a:prstGeom prst="rect">
            <a:avLst/>
          </a:prstGeom>
        </p:spPr>
      </p:pic>
      <p:sp>
        <p:nvSpPr>
          <p:cNvPr id="30" name="Rechteck 29"/>
          <p:cNvSpPr/>
          <p:nvPr/>
        </p:nvSpPr>
        <p:spPr>
          <a:xfrm>
            <a:off x="0" y="5445224"/>
            <a:ext cx="9144505" cy="14127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Lectures: Wednesdays 6pm,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GFG 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01-731, 2 ECTS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Tutorial: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Wednesdays 4pm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GFG 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01-611, 3 ECTS</a:t>
            </a:r>
          </a:p>
          <a:p>
            <a:pPr algn="ctr"/>
            <a:endParaRPr lang="en-US" sz="5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www.sozialwissenschaften.uni-mainz.de/criss/</a:t>
            </a:r>
            <a:endParaRPr lang="de-DE" sz="24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707904" y="836712"/>
            <a:ext cx="532859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Arial Narrow" panose="020B0606020202030204" pitchFamily="34" charset="0"/>
              </a:rPr>
              <a:t>Summer term </a:t>
            </a:r>
            <a:r>
              <a:rPr lang="en-US" sz="2600" dirty="0" smtClean="0">
                <a:latin typeface="Arial Narrow" panose="020B0606020202030204" pitchFamily="34" charset="0"/>
              </a:rPr>
              <a:t>2018:</a:t>
            </a:r>
          </a:p>
          <a:p>
            <a:pPr algn="ctr"/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C</a:t>
            </a:r>
            <a:r>
              <a:rPr lang="en-US" sz="3600" b="1" dirty="0" smtClean="0">
                <a:latin typeface="Arial Narrow" panose="020B0606020202030204" pitchFamily="34" charset="0"/>
              </a:rPr>
              <a:t>ontemporary </a:t>
            </a:r>
            <a:r>
              <a:rPr lang="en-US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R</a:t>
            </a:r>
            <a:r>
              <a:rPr lang="en-US" sz="3600" b="1" dirty="0" smtClean="0">
                <a:latin typeface="Arial Narrow" panose="020B0606020202030204" pitchFamily="34" charset="0"/>
              </a:rPr>
              <a:t>esearch </a:t>
            </a:r>
            <a:r>
              <a:rPr lang="en-US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i</a:t>
            </a:r>
            <a:r>
              <a:rPr lang="en-US" sz="3600" b="1" dirty="0" smtClean="0">
                <a:latin typeface="Arial Narrow" panose="020B0606020202030204" pitchFamily="34" charset="0"/>
              </a:rPr>
              <a:t>n </a:t>
            </a:r>
            <a:r>
              <a:rPr lang="en-US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S</a:t>
            </a:r>
            <a:r>
              <a:rPr lang="en-US" sz="3600" b="1" dirty="0" smtClean="0">
                <a:latin typeface="Arial Narrow" panose="020B0606020202030204" pitchFamily="34" charset="0"/>
              </a:rPr>
              <a:t>ocial </a:t>
            </a:r>
            <a:r>
              <a:rPr lang="en-US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S</a:t>
            </a:r>
            <a:r>
              <a:rPr lang="en-US" sz="3600" b="1" dirty="0" smtClean="0">
                <a:latin typeface="Arial Narrow" panose="020B0606020202030204" pitchFamily="34" charset="0"/>
              </a:rPr>
              <a:t>cience</a:t>
            </a:r>
          </a:p>
          <a:p>
            <a:pPr algn="ctr"/>
            <a:endParaRPr lang="en-US" sz="12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2600" dirty="0">
                <a:latin typeface="Arial Narrow" panose="020B0606020202030204" pitchFamily="34" charset="0"/>
              </a:rPr>
              <a:t>Lecture </a:t>
            </a:r>
            <a:r>
              <a:rPr lang="en-US" sz="2600" dirty="0" smtClean="0">
                <a:latin typeface="Arial Narrow" panose="020B0606020202030204" pitchFamily="34" charset="0"/>
              </a:rPr>
              <a:t>series: </a:t>
            </a:r>
            <a:br>
              <a:rPr lang="en-US" sz="2600" dirty="0" smtClean="0">
                <a:latin typeface="Arial Narrow" panose="020B0606020202030204" pitchFamily="34" charset="0"/>
              </a:rPr>
            </a:br>
            <a:r>
              <a:rPr lang="en-US" sz="2600" dirty="0" smtClean="0">
                <a:latin typeface="Arial Narrow" panose="020B0606020202030204" pitchFamily="34" charset="0"/>
              </a:rPr>
              <a:t>Members of the Faculty 02 </a:t>
            </a:r>
            <a:r>
              <a:rPr lang="en-US" sz="2600" dirty="0">
                <a:latin typeface="Arial Narrow" panose="020B0606020202030204" pitchFamily="34" charset="0"/>
              </a:rPr>
              <a:t>provide insight </a:t>
            </a:r>
            <a:r>
              <a:rPr lang="en-US" sz="2600" dirty="0" smtClean="0">
                <a:latin typeface="Arial Narrow" panose="020B0606020202030204" pitchFamily="34" charset="0"/>
              </a:rPr>
              <a:t>into their </a:t>
            </a:r>
            <a:r>
              <a:rPr lang="en-US" sz="2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current research projects </a:t>
            </a:r>
            <a:br>
              <a:rPr lang="en-US" sz="2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</a:br>
            <a:endParaRPr lang="en-US" sz="1400" b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2600" dirty="0" smtClean="0">
                <a:latin typeface="Arial Narrow" panose="020B0606020202030204" pitchFamily="34" charset="0"/>
              </a:rPr>
              <a:t>Tutorial: </a:t>
            </a:r>
            <a:br>
              <a:rPr lang="en-US" sz="2600" dirty="0" smtClean="0">
                <a:latin typeface="Arial Narrow" panose="020B0606020202030204" pitchFamily="34" charset="0"/>
              </a:rPr>
            </a:br>
            <a:r>
              <a:rPr lang="en-US" sz="2600" dirty="0" smtClean="0">
                <a:latin typeface="Arial Narrow" panose="020B0606020202030204" pitchFamily="34" charset="0"/>
              </a:rPr>
              <a:t>Practice </a:t>
            </a:r>
            <a:r>
              <a:rPr lang="en-US" sz="2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English</a:t>
            </a:r>
            <a:r>
              <a:rPr lang="en-US" sz="2600" dirty="0" smtClean="0">
                <a:latin typeface="Arial Narrow" panose="020B0606020202030204" pitchFamily="34" charset="0"/>
              </a:rPr>
              <a:t> listening skills and </a:t>
            </a:r>
            <a:r>
              <a:rPr lang="en-US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science </a:t>
            </a:r>
            <a:r>
              <a:rPr lang="en-US" sz="2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communication</a:t>
            </a:r>
            <a:endParaRPr lang="de-DE" sz="2800" dirty="0">
              <a:latin typeface="Arial Narrow" panose="020B0606020202030204" pitchFamily="34" charset="0"/>
            </a:endParaRPr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0" y="5485789"/>
            <a:ext cx="1452366" cy="1345859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740352" y="5478682"/>
            <a:ext cx="1345859" cy="13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lecture series: Contemporary Research in Social Science</dc:title>
  <dc:creator>Esther</dc:creator>
  <cp:lastModifiedBy>Schiller, Petra</cp:lastModifiedBy>
  <cp:revision>17</cp:revision>
  <dcterms:created xsi:type="dcterms:W3CDTF">2017-03-29T08:04:26Z</dcterms:created>
  <dcterms:modified xsi:type="dcterms:W3CDTF">2018-03-29T13:34:07Z</dcterms:modified>
</cp:coreProperties>
</file>