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04" r:id="rId3"/>
    <p:sldId id="309" r:id="rId4"/>
    <p:sldId id="288" r:id="rId5"/>
    <p:sldId id="289" r:id="rId6"/>
    <p:sldId id="271" r:id="rId7"/>
    <p:sldId id="258" r:id="rId8"/>
    <p:sldId id="273" r:id="rId9"/>
    <p:sldId id="294" r:id="rId10"/>
    <p:sldId id="292" r:id="rId11"/>
    <p:sldId id="265" r:id="rId12"/>
    <p:sldId id="263" r:id="rId13"/>
    <p:sldId id="264" r:id="rId14"/>
    <p:sldId id="280" r:id="rId15"/>
    <p:sldId id="277" r:id="rId16"/>
    <p:sldId id="278" r:id="rId17"/>
    <p:sldId id="279" r:id="rId18"/>
    <p:sldId id="282" r:id="rId19"/>
    <p:sldId id="281" r:id="rId20"/>
    <p:sldId id="284" r:id="rId21"/>
    <p:sldId id="291" r:id="rId22"/>
    <p:sldId id="297" r:id="rId23"/>
    <p:sldId id="295" r:id="rId24"/>
    <p:sldId id="296" r:id="rId25"/>
    <p:sldId id="267" r:id="rId26"/>
    <p:sldId id="276" r:id="rId27"/>
  </p:sldIdLst>
  <p:sldSz cx="9906000" cy="6858000" type="A4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73103" autoAdjust="0"/>
  </p:normalViewPr>
  <p:slideViewPr>
    <p:cSldViewPr snapToGrid="0" snapToObjects="1">
      <p:cViewPr varScale="1">
        <p:scale>
          <a:sx n="95" d="100"/>
          <a:sy n="95" d="100"/>
        </p:scale>
        <p:origin x="1368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1939-7F72-4533-BD2A-BB1BBBBB8B98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5077-C7FC-46A4-B657-C764004DD9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91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D6668-B270-6B40-9C63-0B2D5C545D2D}" type="datetimeFigureOut">
              <a:rPr lang="de-DE" smtClean="0"/>
              <a:t>30.03.2020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688C1-424E-9840-8853-05BCEB85FB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79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56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33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der Regel im ersten FS belegt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53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53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763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31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114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239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851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06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10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691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727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13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http://</a:t>
            </a:r>
            <a:r>
              <a:rPr lang="de-DE" dirty="0" err="1"/>
              <a:t>www.psychologie.uni-mainz.de</a:t>
            </a:r>
            <a:r>
              <a:rPr lang="de-DE" dirty="0"/>
              <a:t>/100.php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3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http://</a:t>
            </a:r>
            <a:r>
              <a:rPr lang="de-DE" dirty="0" err="1"/>
              <a:t>www.psychologie.uni-mainz.de</a:t>
            </a:r>
            <a:r>
              <a:rPr lang="de-DE" dirty="0"/>
              <a:t>/100.php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3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 finden uns hier:</a:t>
            </a:r>
            <a:r>
              <a:rPr lang="de-DE" baseline="0" dirty="0"/>
              <a:t> „Studienbüro.“</a:t>
            </a:r>
            <a:endParaRPr lang="de-DE" dirty="0"/>
          </a:p>
          <a:p>
            <a:r>
              <a:rPr lang="de-DE" dirty="0"/>
              <a:t>Hier finden Sie auch Ihre</a:t>
            </a:r>
            <a:r>
              <a:rPr lang="de-DE" baseline="0" dirty="0"/>
              <a:t> Prüfungsordnung und Ihr Modulhandbuch, und zwar z. B. unter „Studiengänge“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90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Sie zum Beispiel nachsehen wollen, was Sie in einem Modul an</a:t>
            </a:r>
            <a:r>
              <a:rPr lang="de-DE" baseline="0" dirty="0"/>
              <a:t> Inhalten und Prüfungsleistungen erwartet: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33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Master alles in jedem Semester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0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de-DE" dirty="0"/>
              <a:t>Aufbau und Modularisierung</a:t>
            </a:r>
          </a:p>
          <a:p>
            <a:pPr marL="0" indent="0">
              <a:buFont typeface="Arial"/>
              <a:buNone/>
            </a:pP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/>
              <a:t>120 ECTS, die sich auf </a:t>
            </a:r>
          </a:p>
          <a:p>
            <a:pPr marL="646113" lvl="1" indent="-285750">
              <a:buFont typeface="Arial"/>
              <a:buChar char="•"/>
            </a:pPr>
            <a:r>
              <a:rPr lang="de-DE" dirty="0"/>
              <a:t>9 Module (incl. Nebenfach)</a:t>
            </a:r>
          </a:p>
          <a:p>
            <a:pPr marL="646113" lvl="1" indent="-285750">
              <a:buFont typeface="Arial"/>
              <a:buChar char="•"/>
            </a:pPr>
            <a:r>
              <a:rPr lang="de-DE" dirty="0"/>
              <a:t>ein Abschlussmodul (mit der Master-Arbeit)</a:t>
            </a:r>
          </a:p>
          <a:p>
            <a:pPr marL="646113" lvl="1" indent="-285750">
              <a:buFont typeface="Arial"/>
              <a:buChar char="•"/>
            </a:pPr>
            <a:r>
              <a:rPr lang="de-DE" dirty="0"/>
              <a:t>ein mindestens 6-wöchiges Berufs- oder Forschungspraktikum verteilen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87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88C1-424E-9840-8853-05BCEB85FB2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2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1002A"/>
          </a:solidFill>
          <a:ln>
            <a:solidFill>
              <a:srgbClr val="9E0D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Bild 4" descr="JGU-Logo_weis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981200"/>
            <a:ext cx="2921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5" descr="Schriftzug_weis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5816600"/>
            <a:ext cx="29432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790700" y="-1799089"/>
            <a:ext cx="5181600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>
            <a:off x="0" y="6248400"/>
            <a:ext cx="31242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Bild 14" descr="JGU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6" descr="Schriftzug_hellgrau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62000" y="3728206"/>
            <a:ext cx="4572000" cy="1700329"/>
          </a:xfrm>
        </p:spPr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Arial 20 Punkt Schriftgröße, Farbe 20% Schwarz</a:t>
            </a:r>
          </a:p>
          <a:p>
            <a:endParaRPr lang="de-DE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2BB7-7213-4FFF-B5A6-6DADFD17BDFD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5802-69D2-4E1A-85D4-5B445FD5A8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143699"/>
            <a:ext cx="8001000" cy="19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 dirty="0">
                <a:latin typeface="Garamond" pitchFamily="18" charset="0"/>
              </a:rPr>
              <a:t>Headline: Garamond 32 Punkt, weiß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5428536"/>
            <a:ext cx="3113087" cy="6461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>
              <a:defRPr/>
            </a:pPr>
            <a:r>
              <a:rPr lang="de-DE" sz="1200" dirty="0">
                <a:solidFill>
                  <a:srgbClr val="404040"/>
                </a:solidFill>
                <a:cs typeface="Arial" charset="0"/>
              </a:rPr>
              <a:t>von M. Muster</a:t>
            </a:r>
          </a:p>
          <a:p>
            <a:pPr>
              <a:defRPr/>
            </a:pPr>
            <a:r>
              <a:rPr lang="de-DE" sz="1200" dirty="0">
                <a:solidFill>
                  <a:srgbClr val="404040"/>
                </a:solidFill>
                <a:cs typeface="Arial" charset="0"/>
              </a:rPr>
              <a:t>zur Vorlesung, Präsentation usw.</a:t>
            </a:r>
            <a:br>
              <a:rPr lang="de-DE" sz="1200" dirty="0">
                <a:solidFill>
                  <a:srgbClr val="404040"/>
                </a:solidFill>
                <a:cs typeface="Arial" charset="0"/>
              </a:rPr>
            </a:br>
            <a:r>
              <a:rPr lang="de-DE" sz="1200" dirty="0">
                <a:solidFill>
                  <a:srgbClr val="404040"/>
                </a:solidFill>
                <a:cs typeface="Arial" charset="0"/>
              </a:rPr>
              <a:t>am Freitag, dem XX. Monat 2012</a:t>
            </a:r>
            <a:endParaRPr lang="de-DE" sz="1400" dirty="0">
              <a:solidFill>
                <a:srgbClr val="404040"/>
              </a:solidFill>
              <a:cs typeface="Arial" charset="0"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18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ine Ecke des Rechtecks abrunden 1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cs typeface="Arial" charset="0"/>
              </a:rPr>
              <a:t>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Bild 6" descr="JGU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1" descr="Wissenschaft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0"/>
            <a:ext cx="25320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2" descr="Uni2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3" descr="Uni3_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0"/>
            <a:ext cx="25352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536575" y="3009900"/>
            <a:ext cx="8313810" cy="2933700"/>
          </a:xfrm>
        </p:spPr>
        <p:txBody>
          <a:bodyPr/>
          <a:lstStyle>
            <a:lvl1pPr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2298700"/>
            <a:ext cx="8313810" cy="477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03040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ine Ecke des Rechtecks abrunden 1"/>
          <p:cNvSpPr/>
          <p:nvPr userDrawn="1"/>
        </p:nvSpPr>
        <p:spPr>
          <a:xfrm rot="5400000">
            <a:off x="1638300" y="-1638300"/>
            <a:ext cx="6019800" cy="9296400"/>
          </a:xfrm>
          <a:prstGeom prst="round1Rect">
            <a:avLst>
              <a:gd name="adj" fmla="val 6131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cs typeface="Arial" charset="0"/>
              </a:rPr>
              <a:t>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Bild 6" descr="JGU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0" y="4343400"/>
            <a:ext cx="4572000" cy="838200"/>
          </a:xfrm>
          <a:prstGeom prst="rect">
            <a:avLst/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1625" y="4454525"/>
            <a:ext cx="4017963" cy="595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de-DE" dirty="0"/>
              <a:t>Headline Bildseite</a:t>
            </a:r>
          </a:p>
        </p:txBody>
      </p:sp>
    </p:spTree>
    <p:extLst>
      <p:ext uri="{BB962C8B-B14F-4D97-AF65-F5344CB8AC3E}">
        <p14:creationId xmlns:p14="http://schemas.microsoft.com/office/powerpoint/2010/main" val="159801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cs typeface="Arial" charset="0"/>
              </a:rPr>
              <a:t>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09600"/>
            <a:ext cx="9294813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Bild 7" descr="JGU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14388" y="1697038"/>
            <a:ext cx="7172325" cy="4741862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14388" y="921065"/>
            <a:ext cx="7451725" cy="657570"/>
          </a:xfrm>
        </p:spPr>
        <p:txBody>
          <a:bodyPr/>
          <a:lstStyle>
            <a:lvl1pPr marL="0" indent="0">
              <a:buNone/>
              <a:defRPr>
                <a:solidFill>
                  <a:srgbClr val="C1092D"/>
                </a:solidFill>
                <a:latin typeface="Garamond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Headline Garamond 32 Punkt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307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cs typeface="Arial" charset="0"/>
              </a:rPr>
              <a:t>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" name="Bild 7" descr="JGU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 descr="Wissenschaft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609600"/>
            <a:ext cx="25320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 descr="Uni2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540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 descr="Uni3_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609600"/>
            <a:ext cx="25352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908050" y="3347049"/>
            <a:ext cx="7172325" cy="3086100"/>
          </a:xfrm>
        </p:spPr>
        <p:txBody>
          <a:bodyPr/>
          <a:lstStyle>
            <a:lvl1pPr marL="0" indent="0">
              <a:buNone/>
              <a:defRPr sz="1800"/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2579688"/>
            <a:ext cx="8997950" cy="585787"/>
          </a:xfrm>
        </p:spPr>
        <p:txBody>
          <a:bodyPr/>
          <a:lstStyle>
            <a:lvl1pPr marL="0" indent="0" algn="l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 dirty="0"/>
              <a:t>Headline Garamond 32 Punkt</a:t>
            </a:r>
          </a:p>
        </p:txBody>
      </p:sp>
    </p:spTree>
    <p:extLst>
      <p:ext uri="{BB962C8B-B14F-4D97-AF65-F5344CB8AC3E}">
        <p14:creationId xmlns:p14="http://schemas.microsoft.com/office/powerpoint/2010/main" val="224423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943100" y="-1333500"/>
            <a:ext cx="5410200" cy="9296400"/>
          </a:xfrm>
          <a:prstGeom prst="round1Rect">
            <a:avLst>
              <a:gd name="adj" fmla="val 7070"/>
            </a:avLst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Untertitel 2"/>
          <p:cNvSpPr>
            <a:spLocks/>
          </p:cNvSpPr>
          <p:nvPr userDrawn="1"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 dirty="0">
                <a:solidFill>
                  <a:srgbClr val="404040"/>
                </a:solidFill>
                <a:cs typeface="Arial" charset="0"/>
              </a:rPr>
              <a:t>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de-DE" sz="28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2055813"/>
            <a:ext cx="8915400" cy="17462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Bild 12" descr="JGU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724978"/>
            <a:ext cx="8069262" cy="741363"/>
          </a:xfrm>
        </p:spPr>
        <p:txBody>
          <a:bodyPr/>
          <a:lstStyle>
            <a:lvl1pPr marL="0" indent="0" algn="ctr">
              <a:buNone/>
              <a:defRPr>
                <a:latin typeface="Garamond" pitchFamily="18" charset="0"/>
              </a:defRPr>
            </a:lvl1pPr>
          </a:lstStyle>
          <a:p>
            <a:pPr lvl="0"/>
            <a:r>
              <a:rPr lang="de-DE" dirty="0"/>
              <a:t>Headline Garamond 32 Punkt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1"/>
          </p:nvPr>
        </p:nvSpPr>
        <p:spPr>
          <a:xfrm>
            <a:off x="908051" y="2182482"/>
            <a:ext cx="8115180" cy="350711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31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ine Ecke des Rechtecks abrunden 2"/>
          <p:cNvSpPr/>
          <p:nvPr userDrawn="1"/>
        </p:nvSpPr>
        <p:spPr>
          <a:xfrm rot="5400000">
            <a:off x="1790700" y="-1790700"/>
            <a:ext cx="5181600" cy="8763000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4" name="Bild 8" descr="JGU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715000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0" descr="Schriftzug_hellgrau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5842000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2190900"/>
            <a:ext cx="8178800" cy="1336675"/>
          </a:xfrm>
        </p:spPr>
        <p:txBody>
          <a:bodyPr/>
          <a:lstStyle>
            <a:lvl1pPr marL="0" indent="0" algn="ctr">
              <a:buNone/>
              <a:defRPr sz="4400">
                <a:latin typeface="Garamond" pitchFamily="18" charset="0"/>
              </a:defRPr>
            </a:lvl1pPr>
          </a:lstStyle>
          <a:p>
            <a:pPr lvl="0"/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59437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7FEA9F0-2FAE-4D0E-87C1-4DBC25EA21F6}" type="datetime1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9A1B3179-2B6F-4D03-8160-F5B161E6CA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aramond"/>
          <a:ea typeface="ＭＳ Ｐゴシック" charset="-128"/>
          <a:cs typeface="Garamond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  <a:cs typeface="Garamond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Psychologie@uni-mainz.d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hschaft.psychologie.uni-mainz.d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nbuero-psychologie@uni-mainz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nbuero-psychologie@uni-mainz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432309" y="5739213"/>
            <a:ext cx="6503418" cy="69489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Dipl.-Psych. Susanna Türk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62000" y="1143699"/>
            <a:ext cx="8001000" cy="2850232"/>
          </a:xfrm>
        </p:spPr>
        <p:txBody>
          <a:bodyPr/>
          <a:lstStyle/>
          <a:p>
            <a:r>
              <a:rPr lang="de-DE" sz="4800" b="1" dirty="0"/>
              <a:t>Einführungsveranstaltung</a:t>
            </a:r>
          </a:p>
          <a:p>
            <a:r>
              <a:rPr lang="de-DE" sz="4800" dirty="0"/>
              <a:t>Psychologie (Master of Science)</a:t>
            </a:r>
          </a:p>
          <a:p>
            <a:r>
              <a:rPr lang="de-DE" sz="4800" dirty="0"/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158749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592280"/>
            <a:ext cx="7451725" cy="657570"/>
          </a:xfrm>
        </p:spPr>
        <p:txBody>
          <a:bodyPr/>
          <a:lstStyle/>
          <a:p>
            <a:r>
              <a:rPr lang="de-DE" dirty="0"/>
              <a:t>Modulbeschreibungen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8" y="1147165"/>
            <a:ext cx="7451725" cy="5187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7223526" y="2037476"/>
            <a:ext cx="1042587" cy="9656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1264778" y="2065599"/>
            <a:ext cx="1787183" cy="7630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683096" y="2828659"/>
            <a:ext cx="1444240" cy="4785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3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42555" y="1332540"/>
            <a:ext cx="8906420" cy="701640"/>
          </a:xfrm>
          <a:ln>
            <a:solidFill>
              <a:schemeClr val="tx1"/>
            </a:solidFill>
          </a:ln>
        </p:spPr>
        <p:txBody>
          <a:bodyPr/>
          <a:lstStyle/>
          <a:p>
            <a:pPr marL="0" lvl="1" indent="0">
              <a:buNone/>
            </a:pPr>
            <a:r>
              <a:rPr lang="de-DE" sz="1600" dirty="0"/>
              <a:t>Modul A:		</a:t>
            </a:r>
            <a:r>
              <a:rPr lang="de-DE" b="1" dirty="0"/>
              <a:t>Forschungsmethoden &amp; Diagnostik</a:t>
            </a:r>
            <a:endParaRPr lang="de-DE" dirty="0"/>
          </a:p>
          <a:p>
            <a:pPr marL="0" lvl="1" indent="0">
              <a:buNone/>
            </a:pPr>
            <a:r>
              <a:rPr lang="de-DE" sz="1600" dirty="0"/>
              <a:t>Modul B:		</a:t>
            </a:r>
            <a:r>
              <a:rPr lang="de-DE" b="1" dirty="0"/>
              <a:t>Klinische</a:t>
            </a:r>
            <a:r>
              <a:rPr lang="de-DE" sz="1600" b="1" dirty="0"/>
              <a:t> </a:t>
            </a:r>
            <a:r>
              <a:rPr lang="de-DE" b="1" dirty="0"/>
              <a:t>Psychologie &amp; Klinische Neuropsychologie</a:t>
            </a:r>
          </a:p>
          <a:p>
            <a:pPr marL="0" lvl="1" indent="0">
              <a:buNone/>
            </a:pPr>
            <a:endParaRPr lang="de-DE" sz="1600" dirty="0"/>
          </a:p>
          <a:p>
            <a:pPr marL="0" lvl="1" indent="0">
              <a:buNone/>
            </a:pPr>
            <a:endParaRPr lang="de-DE" sz="1600" dirty="0"/>
          </a:p>
          <a:p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42558" y="620558"/>
            <a:ext cx="4320174" cy="657570"/>
          </a:xfrm>
        </p:spPr>
        <p:txBody>
          <a:bodyPr/>
          <a:lstStyle/>
          <a:p>
            <a:pPr algn="ctr"/>
            <a:r>
              <a:rPr lang="de-DE" sz="2000" i="1" dirty="0">
                <a:latin typeface="Arial"/>
              </a:rPr>
              <a:t>Anwendungsorientierter Schwerpunkt </a:t>
            </a:r>
            <a:endParaRPr lang="de-DE" sz="2000" dirty="0">
              <a:latin typeface="Arial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sp>
        <p:nvSpPr>
          <p:cNvPr id="5" name="Textplatzhalter 1"/>
          <p:cNvSpPr txBox="1">
            <a:spLocks/>
          </p:cNvSpPr>
          <p:nvPr/>
        </p:nvSpPr>
        <p:spPr bwMode="auto">
          <a:xfrm>
            <a:off x="242557" y="3650047"/>
            <a:ext cx="8906418" cy="7676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itchFamily="2" charset="2"/>
              <a:buNone/>
            </a:pPr>
            <a:r>
              <a:rPr lang="de-DE" dirty="0"/>
              <a:t>Modul F:		</a:t>
            </a:r>
            <a:r>
              <a:rPr lang="de-DE" b="1" dirty="0"/>
              <a:t>Aktuelle Forschung, Forschungskolloquium</a:t>
            </a:r>
          </a:p>
          <a:p>
            <a:pPr marL="0" lvl="1" indent="0">
              <a:buFont typeface="Wingdings" pitchFamily="2" charset="2"/>
              <a:buNone/>
            </a:pPr>
            <a:r>
              <a:rPr lang="de-DE" dirty="0"/>
              <a:t>Modul G:	</a:t>
            </a:r>
            <a:r>
              <a:rPr lang="de-DE" b="1" dirty="0"/>
              <a:t>Nebenfach</a:t>
            </a:r>
          </a:p>
          <a:p>
            <a:pPr marL="0" lvl="1" indent="0">
              <a:buFont typeface="Wingdings" pitchFamily="2" charset="2"/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242558" y="6040811"/>
            <a:ext cx="8906418" cy="4791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itchFamily="2" charset="2"/>
              <a:buNone/>
            </a:pPr>
            <a:r>
              <a:rPr lang="de-DE" dirty="0"/>
              <a:t>Modul J:		</a:t>
            </a:r>
            <a:r>
              <a:rPr lang="de-DE" b="1" dirty="0"/>
              <a:t>Masterarbeit</a:t>
            </a:r>
          </a:p>
          <a:p>
            <a:pPr marL="0" lvl="1" indent="0">
              <a:buFont typeface="Wingdings" pitchFamily="2" charset="2"/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 bwMode="auto">
          <a:xfrm>
            <a:off x="242557" y="2077831"/>
            <a:ext cx="4320172" cy="15138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" pitchFamily="2" charset="2"/>
              <a:buNone/>
            </a:pPr>
            <a:r>
              <a:rPr lang="de-DE" dirty="0"/>
              <a:t>Modul C:	</a:t>
            </a:r>
            <a:r>
              <a:rPr lang="de-DE" b="1" dirty="0"/>
              <a:t>Rechtspsychologie</a:t>
            </a:r>
            <a:endParaRPr lang="de-DE" dirty="0"/>
          </a:p>
          <a:p>
            <a:pPr marL="0" lvl="1" indent="0">
              <a:buFont typeface="Wingdings" pitchFamily="2" charset="2"/>
              <a:buNone/>
            </a:pPr>
            <a:r>
              <a:rPr lang="de-DE" dirty="0"/>
              <a:t>Modul D:	</a:t>
            </a:r>
            <a:r>
              <a:rPr lang="de-DE" b="1" dirty="0"/>
              <a:t>Anwendungsorientierte</a:t>
            </a:r>
          </a:p>
          <a:p>
            <a:pPr marL="0" lvl="1" indent="0">
              <a:buFont typeface="Wingdings" pitchFamily="2" charset="2"/>
              <a:buNone/>
            </a:pPr>
            <a:r>
              <a:rPr lang="de-DE" b="1" dirty="0"/>
              <a:t>			Kognitionswissenschaft</a:t>
            </a:r>
          </a:p>
          <a:p>
            <a:pPr marL="0" lvl="1" indent="0">
              <a:buNone/>
            </a:pPr>
            <a:r>
              <a:rPr lang="de-DE" dirty="0"/>
              <a:t>Modul E:		</a:t>
            </a:r>
            <a:r>
              <a:rPr lang="de-DE" b="1" dirty="0"/>
              <a:t>AOW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platzhalter 1"/>
          <p:cNvSpPr txBox="1">
            <a:spLocks/>
          </p:cNvSpPr>
          <p:nvPr/>
        </p:nvSpPr>
        <p:spPr bwMode="auto">
          <a:xfrm>
            <a:off x="242555" y="4467687"/>
            <a:ext cx="4320174" cy="15290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/>
              <a:t>Modul H:	</a:t>
            </a:r>
            <a:r>
              <a:rPr lang="de-DE" b="1" dirty="0"/>
              <a:t>Ätiologische Modelle</a:t>
            </a:r>
          </a:p>
          <a:p>
            <a:pPr marL="0" lvl="1" indent="0">
              <a:buNone/>
            </a:pPr>
            <a:r>
              <a:rPr lang="de-DE" b="1" dirty="0"/>
              <a:t>			psychischer Störungen</a:t>
            </a:r>
            <a:r>
              <a:rPr lang="de-DE" dirty="0"/>
              <a:t> </a:t>
            </a:r>
            <a:endParaRPr lang="de-DE" b="1" dirty="0"/>
          </a:p>
          <a:p>
            <a:pPr marL="0" lvl="1" indent="0">
              <a:buFont typeface="Wingdings" pitchFamily="2" charset="2"/>
              <a:buNone/>
            </a:pPr>
            <a:r>
              <a:rPr lang="de-DE" dirty="0"/>
              <a:t>Modul I:		</a:t>
            </a:r>
            <a:r>
              <a:rPr lang="de-DE" b="1" dirty="0"/>
              <a:t>Arbeitspsychologie</a:t>
            </a:r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auto">
          <a:xfrm>
            <a:off x="4828804" y="620558"/>
            <a:ext cx="4320174" cy="6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C1092D"/>
                </a:solidFill>
                <a:latin typeface="Garamond" pitchFamily="18" charset="0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i="1" dirty="0">
                <a:latin typeface="Arial"/>
              </a:rPr>
              <a:t>Klinisch-Gesundheitsbezogener Schwerpunkt </a:t>
            </a:r>
            <a:endParaRPr lang="de-DE" sz="2000" dirty="0">
              <a:latin typeface="Arial"/>
            </a:endParaRPr>
          </a:p>
        </p:txBody>
      </p:sp>
      <p:sp>
        <p:nvSpPr>
          <p:cNvPr id="13" name="Textplatzhalter 1"/>
          <p:cNvSpPr txBox="1">
            <a:spLocks/>
          </p:cNvSpPr>
          <p:nvPr/>
        </p:nvSpPr>
        <p:spPr bwMode="auto">
          <a:xfrm>
            <a:off x="4668564" y="2081220"/>
            <a:ext cx="4480412" cy="15138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/>
              <a:t>Modul C: </a:t>
            </a:r>
            <a:r>
              <a:rPr lang="de-DE" b="1" dirty="0"/>
              <a:t>Wahrnehmung &amp; Kognition</a:t>
            </a:r>
            <a:endParaRPr lang="de-DE" dirty="0"/>
          </a:p>
          <a:p>
            <a:pPr marL="0" lvl="1" indent="0">
              <a:buNone/>
            </a:pPr>
            <a:r>
              <a:rPr lang="de-DE" dirty="0"/>
              <a:t>Modul D: </a:t>
            </a:r>
            <a:r>
              <a:rPr lang="de-DE" b="1" dirty="0"/>
              <a:t>Aktuelle Trends der </a:t>
            </a:r>
          </a:p>
          <a:p>
            <a:pPr marL="0" lvl="1" indent="0">
              <a:buNone/>
            </a:pPr>
            <a:r>
              <a:rPr lang="de-DE" b="1" dirty="0"/>
              <a:t>		 Persönlichkeitsforschung</a:t>
            </a:r>
            <a:endParaRPr lang="de-DE" dirty="0"/>
          </a:p>
          <a:p>
            <a:r>
              <a:rPr lang="de-DE" dirty="0"/>
              <a:t>Modul E: </a:t>
            </a:r>
            <a:r>
              <a:rPr lang="de-DE" b="1" dirty="0"/>
              <a:t>Angewandte </a:t>
            </a:r>
            <a:r>
              <a:rPr lang="de-DE" b="1" dirty="0" err="1"/>
              <a:t>Gesundheitspsy</a:t>
            </a:r>
            <a:r>
              <a:rPr lang="de-DE" b="1" dirty="0"/>
              <a:t>.</a:t>
            </a:r>
            <a:endParaRPr lang="de-DE" sz="2400" dirty="0"/>
          </a:p>
        </p:txBody>
      </p:sp>
      <p:sp>
        <p:nvSpPr>
          <p:cNvPr id="14" name="Textplatzhalter 1"/>
          <p:cNvSpPr txBox="1">
            <a:spLocks/>
          </p:cNvSpPr>
          <p:nvPr/>
        </p:nvSpPr>
        <p:spPr bwMode="auto">
          <a:xfrm>
            <a:off x="4668564" y="4467687"/>
            <a:ext cx="4480414" cy="15290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/>
              <a:t>Modul H: </a:t>
            </a:r>
            <a:r>
              <a:rPr lang="de-DE" b="1" dirty="0"/>
              <a:t>Klinische Bedingungs-			        </a:t>
            </a:r>
            <a:r>
              <a:rPr lang="de-DE" b="1" dirty="0" err="1"/>
              <a:t>modelle</a:t>
            </a:r>
            <a:r>
              <a:rPr lang="de-DE" b="1" dirty="0"/>
              <a:t>, RF, Entscheidungen</a:t>
            </a:r>
          </a:p>
          <a:p>
            <a:pPr marL="0" lvl="1" indent="0">
              <a:buNone/>
            </a:pPr>
            <a:r>
              <a:rPr lang="de-DE" dirty="0"/>
              <a:t>Modul I:	</a:t>
            </a:r>
            <a:r>
              <a:rPr lang="de-DE" b="1" dirty="0"/>
              <a:t>Differentielle 						</a:t>
            </a:r>
            <a:r>
              <a:rPr lang="de-DE" b="1" dirty="0" err="1"/>
              <a:t>Gesundheitspsy</a:t>
            </a:r>
            <a:r>
              <a:rPr lang="de-DE" b="1" dirty="0"/>
              <a:t>. &amp; 					Emotionsregulation</a:t>
            </a:r>
            <a:r>
              <a:rPr lang="de-DE" dirty="0"/>
              <a:t>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901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745128"/>
            <a:ext cx="7451725" cy="6575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Studienplan</a:t>
            </a:r>
          </a:p>
          <a:p>
            <a:pPr>
              <a:lnSpc>
                <a:spcPct val="90000"/>
              </a:lnSpc>
            </a:pPr>
            <a:r>
              <a:rPr lang="de-DE" b="1" i="1" dirty="0"/>
              <a:t>Anwendungsorientierter Schwerpunkt</a:t>
            </a:r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 descr="Bildschirmfoto 2012-04-05 um 13.10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144"/>
            <a:ext cx="9906000" cy="4258499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010660"/>
            <a:ext cx="9906000" cy="1375716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167718" y="745128"/>
            <a:ext cx="33169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Anmeldung bis Do 13:00 Uhr</a:t>
            </a:r>
          </a:p>
        </p:txBody>
      </p:sp>
    </p:spTree>
    <p:extLst>
      <p:ext uri="{BB962C8B-B14F-4D97-AF65-F5344CB8AC3E}">
        <p14:creationId xmlns:p14="http://schemas.microsoft.com/office/powerpoint/2010/main" val="172491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768644"/>
            <a:ext cx="8063605" cy="6575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b="1" dirty="0"/>
              <a:t>Studienplan </a:t>
            </a:r>
          </a:p>
          <a:p>
            <a:pPr>
              <a:lnSpc>
                <a:spcPct val="90000"/>
              </a:lnSpc>
            </a:pPr>
            <a:r>
              <a:rPr lang="de-DE" sz="3000" b="1" i="1" dirty="0"/>
              <a:t>Klinisch-Gesundheitsbezogener Schwerpunkt</a:t>
            </a:r>
            <a:r>
              <a:rPr lang="de-DE" sz="3000" b="1" dirty="0"/>
              <a:t> </a:t>
            </a:r>
            <a:endParaRPr lang="de-DE" sz="3000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pic>
        <p:nvPicPr>
          <p:cNvPr id="5" name="Bild 4" descr="Bildschirmfoto 2012-04-05 um 13.1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029"/>
            <a:ext cx="9906000" cy="420759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0" y="2034176"/>
            <a:ext cx="9906000" cy="1352200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47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Forschungskolloquium Master (Institutskolloquium)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Pflichtveranstaltung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Mittwochs 16:15 Uhr,</a:t>
            </a:r>
            <a:endParaRPr lang="de-DE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Änderungen 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Aktuelles Programm unter www.psychologie.uni-mainz.de -&gt; „Institutskolloquium“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Modul F: Aktuelle Forschung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299409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de-DE" dirty="0"/>
              <a:t>Psychiatrie (15 Plätze p.a.)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Kinder- und Jugendpsychiatrie (20 Plätze p.a.)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Wirtschaftswissenschaften (20 Plätze p.a.)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Rechtswissenschaften (20 Plätze p.a.)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Sport (20 Plätze p.a.)</a:t>
            </a:r>
          </a:p>
          <a:p>
            <a:pPr marL="285750" indent="-285750">
              <a:buFont typeface="Arial"/>
              <a:buChar char="•"/>
            </a:pPr>
            <a:endParaRPr lang="de-DE" dirty="0"/>
          </a:p>
          <a:p>
            <a:pPr marL="285750" indent="-285750">
              <a:buFont typeface="Arial"/>
              <a:buChar char="•"/>
            </a:pP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Nebenfachangebote für beide Schwerpunkte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302006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Sie wählen ein Modul:</a:t>
            </a:r>
          </a:p>
          <a:p>
            <a:endParaRPr lang="de-DE" dirty="0"/>
          </a:p>
          <a:p>
            <a:r>
              <a:rPr lang="de-DE" dirty="0"/>
              <a:t>Modul „</a:t>
            </a:r>
            <a:r>
              <a:rPr lang="de-DE" b="1" dirty="0"/>
              <a:t>Psychiatrie Praxis der Neuropsychologie</a:t>
            </a:r>
            <a:r>
              <a:rPr lang="de-DE" dirty="0"/>
              <a:t>“</a:t>
            </a:r>
          </a:p>
          <a:p>
            <a:r>
              <a:rPr lang="de-DE" dirty="0"/>
              <a:t>• Psychiatrie (Vorlesung) oder Psychosomatik (Vorlesung)</a:t>
            </a:r>
          </a:p>
          <a:p>
            <a:r>
              <a:rPr lang="de-DE" dirty="0"/>
              <a:t>Seminar: Praxis der Neuropsychologie</a:t>
            </a:r>
          </a:p>
          <a:p>
            <a:endParaRPr lang="de-DE" dirty="0"/>
          </a:p>
          <a:p>
            <a:r>
              <a:rPr lang="de-DE" dirty="0"/>
              <a:t>Modul „</a:t>
            </a:r>
            <a:r>
              <a:rPr lang="de-DE" b="1" dirty="0"/>
              <a:t>Klinische Psychopharmakologie</a:t>
            </a:r>
            <a:r>
              <a:rPr lang="de-DE" dirty="0"/>
              <a:t>“</a:t>
            </a:r>
          </a:p>
          <a:p>
            <a:r>
              <a:rPr lang="de-DE" dirty="0"/>
              <a:t>• Psychiatrie (Vorlesung) oder  Psychosomatik (Vorlesung)</a:t>
            </a:r>
          </a:p>
          <a:p>
            <a:r>
              <a:rPr lang="de-DE" dirty="0"/>
              <a:t>• Klinische Psychopharmakologie (Seminar)</a:t>
            </a:r>
          </a:p>
          <a:p>
            <a:endParaRPr lang="de-DE" dirty="0"/>
          </a:p>
          <a:p>
            <a:r>
              <a:rPr lang="de-DE" dirty="0"/>
              <a:t>Modul  „</a:t>
            </a:r>
            <a:r>
              <a:rPr lang="de-DE" b="1" dirty="0"/>
              <a:t>Affektive Störungen</a:t>
            </a:r>
            <a:r>
              <a:rPr lang="de-DE" dirty="0"/>
              <a:t>„</a:t>
            </a:r>
          </a:p>
          <a:p>
            <a:r>
              <a:rPr lang="de-DE" dirty="0"/>
              <a:t>Psychiatrie (Vorlesung) oder Psychosomatik (Vorlesung)</a:t>
            </a:r>
          </a:p>
          <a:p>
            <a:r>
              <a:rPr lang="de-DE" dirty="0"/>
              <a:t>Seminar: Affektive Störungen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Nebenfach: Psychiatrie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62859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14388" y="2281084"/>
            <a:ext cx="7172325" cy="4157816"/>
          </a:xfrm>
        </p:spPr>
        <p:txBody>
          <a:bodyPr/>
          <a:lstStyle/>
          <a:p>
            <a:r>
              <a:rPr lang="de-DE" dirty="0"/>
              <a:t>Insgesamt 4 Veranstaltungen</a:t>
            </a:r>
          </a:p>
          <a:p>
            <a:endParaRPr lang="de-DE" dirty="0"/>
          </a:p>
          <a:p>
            <a:r>
              <a:rPr lang="de-DE" dirty="0"/>
              <a:t>• Kinder- &amp; Jugendpsychiatrie (Vorlesung) – Pflicht</a:t>
            </a:r>
          </a:p>
          <a:p>
            <a:endParaRPr lang="de-DE" dirty="0"/>
          </a:p>
          <a:p>
            <a:r>
              <a:rPr lang="de-DE" dirty="0"/>
              <a:t>In Ergänzung dazu </a:t>
            </a:r>
            <a:r>
              <a:rPr lang="de-DE" b="1" dirty="0"/>
              <a:t>eine </a:t>
            </a:r>
            <a:r>
              <a:rPr lang="de-DE" dirty="0"/>
              <a:t>weitere Veranstaltung:</a:t>
            </a:r>
          </a:p>
          <a:p>
            <a:endParaRPr lang="de-DE" dirty="0"/>
          </a:p>
          <a:p>
            <a:r>
              <a:rPr lang="de-DE" dirty="0"/>
              <a:t>• Interaktives Fallseminar (Seminar) - Wahlpflicht</a:t>
            </a:r>
          </a:p>
          <a:p>
            <a:r>
              <a:rPr lang="de-DE" dirty="0"/>
              <a:t>• Essstörungen (Seminar) - Wahlpflicht</a:t>
            </a:r>
          </a:p>
          <a:p>
            <a:r>
              <a:rPr lang="de-DE" dirty="0"/>
              <a:t>• Psychotherapeutische Gesprächsführung (Seminar) – Wahlpflicht</a:t>
            </a:r>
          </a:p>
          <a:p>
            <a:endParaRPr lang="de-DE" dirty="0"/>
          </a:p>
          <a:p>
            <a:r>
              <a:rPr lang="de-DE" dirty="0">
                <a:solidFill>
                  <a:srgbClr val="C1092D"/>
                </a:solidFill>
              </a:rPr>
              <a:t>Veranstaltungsanmeldung über </a:t>
            </a:r>
            <a:r>
              <a:rPr lang="de-DE" dirty="0" err="1">
                <a:solidFill>
                  <a:srgbClr val="C1092D"/>
                </a:solidFill>
              </a:rPr>
              <a:t>eMail</a:t>
            </a:r>
            <a:r>
              <a:rPr lang="de-DE" dirty="0">
                <a:solidFill>
                  <a:srgbClr val="C1092D"/>
                </a:solidFill>
              </a:rPr>
              <a:t>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Nebenfach: Kinder- und </a:t>
            </a:r>
            <a:r>
              <a:rPr lang="de-DE" dirty="0" err="1"/>
              <a:t>Jugendlichenpsychiatrie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38503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Insgesamt 10 verschiedene Module</a:t>
            </a:r>
          </a:p>
          <a:p>
            <a:endParaRPr lang="de-DE" dirty="0"/>
          </a:p>
          <a:p>
            <a:r>
              <a:rPr lang="de-DE" dirty="0"/>
              <a:t>Rechnungslegung</a:t>
            </a:r>
          </a:p>
          <a:p>
            <a:r>
              <a:rPr lang="de-DE" dirty="0"/>
              <a:t>Steuern</a:t>
            </a:r>
          </a:p>
          <a:p>
            <a:r>
              <a:rPr lang="de-DE" dirty="0"/>
              <a:t>Finanzen</a:t>
            </a:r>
          </a:p>
          <a:p>
            <a:r>
              <a:rPr lang="de-DE" dirty="0"/>
              <a:t>Controlling</a:t>
            </a:r>
          </a:p>
          <a:p>
            <a:r>
              <a:rPr lang="de-DE" dirty="0"/>
              <a:t>Banken</a:t>
            </a:r>
          </a:p>
          <a:p>
            <a:r>
              <a:rPr lang="de-DE" dirty="0"/>
              <a:t>Zeitreihenanalyse</a:t>
            </a:r>
          </a:p>
          <a:p>
            <a:r>
              <a:rPr lang="de-DE" dirty="0"/>
              <a:t>Organisation</a:t>
            </a:r>
          </a:p>
          <a:p>
            <a:r>
              <a:rPr lang="de-DE" dirty="0"/>
              <a:t>Wirtschaftsinformatik</a:t>
            </a:r>
          </a:p>
          <a:p>
            <a:r>
              <a:rPr lang="de-DE" dirty="0"/>
              <a:t>Marketing</a:t>
            </a:r>
          </a:p>
          <a:p>
            <a:r>
              <a:rPr lang="de-DE" dirty="0"/>
              <a:t>Logistikmanagement</a:t>
            </a:r>
          </a:p>
          <a:p>
            <a:endParaRPr lang="de-DE" dirty="0"/>
          </a:p>
          <a:p>
            <a:r>
              <a:rPr lang="de-DE" dirty="0"/>
              <a:t>Jeweils zwei Veranstaltungen (Vorlesung und Übung)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Nebenfach: Wirtschaftswissenschaften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376783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Modul G 1 </a:t>
            </a:r>
            <a:r>
              <a:rPr lang="de-DE" b="1" i="1" dirty="0"/>
              <a:t>Nebenfach (Familienrecht) – Rechtswissenschaften</a:t>
            </a:r>
          </a:p>
          <a:p>
            <a:endParaRPr lang="de-DE" b="1" i="1" dirty="0"/>
          </a:p>
          <a:p>
            <a:r>
              <a:rPr lang="de-DE" dirty="0"/>
              <a:t>• Familienrecht - Vorlesung</a:t>
            </a:r>
          </a:p>
          <a:p>
            <a:r>
              <a:rPr lang="de-DE" dirty="0"/>
              <a:t>• Familienrecht/Strafrecht – Seminar</a:t>
            </a:r>
          </a:p>
          <a:p>
            <a:endParaRPr lang="de-DE" dirty="0"/>
          </a:p>
          <a:p>
            <a:r>
              <a:rPr lang="de-DE" b="1" dirty="0"/>
              <a:t>Modul G 2 </a:t>
            </a:r>
            <a:r>
              <a:rPr lang="de-DE" b="1" i="1" dirty="0"/>
              <a:t>Nebenfach (Kriminologie) – Rechtswissenschaften</a:t>
            </a:r>
          </a:p>
          <a:p>
            <a:endParaRPr lang="de-DE" b="1" i="1" dirty="0"/>
          </a:p>
          <a:p>
            <a:r>
              <a:rPr lang="de-DE" dirty="0"/>
              <a:t>• Kriminologische Grundlagen - Vorlesung</a:t>
            </a:r>
          </a:p>
          <a:p>
            <a:r>
              <a:rPr lang="de-DE" dirty="0"/>
              <a:t>• Angewandte Kriminologie - Vorlesung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Nebenfach: Rechtswissenschaften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403216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Wir begrüßen Sie herzlich zu Ihrem Studienstart an der Johannes Gutenberg Universität Mainz und wünschen Ihnen viel Erfolg.</a:t>
            </a:r>
          </a:p>
          <a:p>
            <a:r>
              <a:rPr lang="de-DE" dirty="0"/>
              <a:t>Leider heute nicht persönlich!</a:t>
            </a:r>
          </a:p>
          <a:p>
            <a:endParaRPr lang="de-DE" dirty="0"/>
          </a:p>
          <a:p>
            <a:r>
              <a:rPr lang="de-DE" dirty="0"/>
              <a:t>Susanna Türk und das Team der Tutorinnen und Tutoren der Einführungswoche:</a:t>
            </a:r>
          </a:p>
          <a:p>
            <a:r>
              <a:rPr lang="de-DE" dirty="0"/>
              <a:t>Dana Rösch</a:t>
            </a:r>
          </a:p>
          <a:p>
            <a:r>
              <a:rPr lang="de-DE" dirty="0"/>
              <a:t>Alexander Mancini</a:t>
            </a:r>
          </a:p>
          <a:p>
            <a:r>
              <a:rPr lang="de-DE" dirty="0"/>
              <a:t>Elias Altuntas</a:t>
            </a:r>
          </a:p>
          <a:p>
            <a:r>
              <a:rPr lang="de-DE" dirty="0"/>
              <a:t>Alena Fleischmann</a:t>
            </a:r>
          </a:p>
          <a:p>
            <a:r>
              <a:rPr lang="de-DE" dirty="0"/>
              <a:t>Merlin Dwenger</a:t>
            </a:r>
            <a:br>
              <a:rPr lang="de-DE" dirty="0"/>
            </a:br>
            <a:r>
              <a:rPr lang="de-DE" dirty="0"/>
              <a:t>Lukas Pieper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Herzlich willkommen!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80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 err="1"/>
              <a:t>Modul</a:t>
            </a:r>
            <a:r>
              <a:rPr lang="fr-FR" b="1" dirty="0"/>
              <a:t> 5a: </a:t>
            </a:r>
            <a:r>
              <a:rPr lang="fr-FR" b="1" dirty="0" err="1"/>
              <a:t>Sportpsychologie</a:t>
            </a:r>
            <a:r>
              <a:rPr lang="fr-FR" b="1" dirty="0"/>
              <a:t> </a:t>
            </a:r>
            <a:r>
              <a:rPr lang="fr-FR" b="1" dirty="0" err="1"/>
              <a:t>und</a:t>
            </a:r>
            <a:r>
              <a:rPr lang="fr-FR" b="1" dirty="0"/>
              <a:t> quantitative </a:t>
            </a:r>
            <a:r>
              <a:rPr lang="fr-FR" b="1" dirty="0" err="1"/>
              <a:t>Methoden</a:t>
            </a:r>
            <a:endParaRPr lang="fr-FR" b="1" dirty="0"/>
          </a:p>
          <a:p>
            <a:endParaRPr lang="fr-FR" b="1" dirty="0"/>
          </a:p>
          <a:p>
            <a:r>
              <a:rPr lang="de-DE" dirty="0"/>
              <a:t>• Vorlesung: Grundlagen der Sportpsychologie</a:t>
            </a:r>
          </a:p>
          <a:p>
            <a:r>
              <a:rPr lang="de-DE" dirty="0"/>
              <a:t>• Seminar: Ausgewählte Themen der Sportpsychologie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Nebenfach: Sport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334584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Mindestens 6 Wochen (Vollzeit)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9 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Von Dipl.-Psych. oder M. Sc. Psych. betreut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Stellensuche: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Bibliothek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Fachabteilungen 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2400" dirty="0"/>
              <a:t>Kommilitonen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Fachschaftsverteiler</a:t>
            </a:r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Praktikum	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Master </a:t>
            </a:r>
            <a:r>
              <a:rPr lang="de-DE" dirty="0" err="1"/>
              <a:t>of</a:t>
            </a:r>
            <a:r>
              <a:rPr lang="de-DE" dirty="0"/>
              <a:t> Science (Psychologie)	</a:t>
            </a:r>
          </a:p>
        </p:txBody>
      </p:sp>
    </p:spTree>
    <p:extLst>
      <p:ext uri="{BB962C8B-B14F-4D97-AF65-F5344CB8AC3E}">
        <p14:creationId xmlns:p14="http://schemas.microsoft.com/office/powerpoint/2010/main" val="377763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662947" y="2484581"/>
            <a:ext cx="4060724" cy="338050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Susanna Türk</a:t>
            </a:r>
          </a:p>
          <a:p>
            <a:r>
              <a:rPr lang="de-DE" dirty="0">
                <a:hlinkClick r:id="rId3"/>
              </a:rPr>
              <a:t>ErasmusPsychologie@uni-mainz.de</a:t>
            </a:r>
            <a:endParaRPr lang="de-DE" dirty="0"/>
          </a:p>
          <a:p>
            <a:r>
              <a:rPr lang="de-DE" dirty="0"/>
              <a:t>Erasmus-Abkommen gibt es zur Zeit mit:</a:t>
            </a:r>
          </a:p>
          <a:p>
            <a:r>
              <a:rPr lang="de-DE" dirty="0"/>
              <a:t>Bordeaux, Dijon</a:t>
            </a:r>
          </a:p>
          <a:p>
            <a:r>
              <a:rPr lang="de-DE" dirty="0"/>
              <a:t>Padua</a:t>
            </a:r>
          </a:p>
          <a:p>
            <a:r>
              <a:rPr lang="de-DE" dirty="0" err="1"/>
              <a:t>Lillehammer</a:t>
            </a:r>
            <a:endParaRPr lang="de-DE" dirty="0"/>
          </a:p>
          <a:p>
            <a:r>
              <a:rPr lang="de-DE" dirty="0"/>
              <a:t>Warschau, Posen</a:t>
            </a:r>
          </a:p>
          <a:p>
            <a:r>
              <a:rPr lang="de-DE" dirty="0"/>
              <a:t>Barcelona, </a:t>
            </a:r>
            <a:r>
              <a:rPr lang="de-DE" dirty="0" err="1"/>
              <a:t>Jaume</a:t>
            </a:r>
            <a:r>
              <a:rPr lang="de-DE" dirty="0"/>
              <a:t>, Teneriffa, Sevilla, Valencia</a:t>
            </a:r>
          </a:p>
          <a:p>
            <a:r>
              <a:rPr lang="de-DE" dirty="0"/>
              <a:t>Budapest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Studienaufenthalte im Ausland ERASMUS und Co…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(Bachelor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91127" y="3288145"/>
            <a:ext cx="37314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Aufenthalte im außereuropäischen</a:t>
            </a:r>
          </a:p>
          <a:p>
            <a:r>
              <a:rPr lang="de-DE" dirty="0"/>
              <a:t>Ausland können individuell </a:t>
            </a:r>
          </a:p>
          <a:p>
            <a:r>
              <a:rPr lang="de-DE" dirty="0"/>
              <a:t>organisiert werden</a:t>
            </a:r>
          </a:p>
        </p:txBody>
      </p:sp>
    </p:spTree>
    <p:extLst>
      <p:ext uri="{BB962C8B-B14F-4D97-AF65-F5344CB8AC3E}">
        <p14:creationId xmlns:p14="http://schemas.microsoft.com/office/powerpoint/2010/main" val="190206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-1" t="21774" r="68921" b="45428"/>
          <a:stretch/>
        </p:blipFill>
        <p:spPr>
          <a:xfrm>
            <a:off x="962414" y="1499549"/>
            <a:ext cx="7630228" cy="495503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418102" cy="657570"/>
          </a:xfrm>
        </p:spPr>
        <p:txBody>
          <a:bodyPr/>
          <a:lstStyle/>
          <a:p>
            <a:r>
              <a:rPr lang="de-DE" dirty="0"/>
              <a:t>Message </a:t>
            </a:r>
            <a:r>
              <a:rPr lang="de-DE" dirty="0" err="1"/>
              <a:t>center</a:t>
            </a:r>
            <a:r>
              <a:rPr lang="de-DE" dirty="0"/>
              <a:t>: https://message.uni-mainz.de/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20988" y="4876800"/>
            <a:ext cx="3370730" cy="461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/>
              <a:t>-&gt; auf JGU-Account!</a:t>
            </a:r>
          </a:p>
        </p:txBody>
      </p:sp>
    </p:spTree>
    <p:extLst>
      <p:ext uri="{BB962C8B-B14F-4D97-AF65-F5344CB8AC3E}">
        <p14:creationId xmlns:p14="http://schemas.microsoft.com/office/powerpoint/2010/main" val="3577748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921065"/>
            <a:ext cx="8418102" cy="657570"/>
          </a:xfrm>
        </p:spPr>
        <p:txBody>
          <a:bodyPr/>
          <a:lstStyle/>
          <a:p>
            <a:r>
              <a:rPr lang="de-DE" dirty="0"/>
              <a:t>E-Mail-Kommunikation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02890" y="1759974"/>
            <a:ext cx="782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 die Uni-E-Mail-Adresse versandte E-Mails der Uni und der Dozenten gelten als </a:t>
            </a:r>
            <a:r>
              <a:rPr lang="de-DE" b="1" dirty="0"/>
              <a:t>rechtswirksam</a:t>
            </a:r>
            <a:r>
              <a:rPr lang="de-DE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d.h. Sie sind zum Lesen Ihrer E-Mails verpflichtet!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E-Mails mind. 2 x pro Woche) abrufen und lesen (auch in der vorlesungsfreien Zeit),</a:t>
            </a:r>
          </a:p>
          <a:p>
            <a:endParaRPr lang="de-DE" dirty="0"/>
          </a:p>
          <a:p>
            <a:r>
              <a:rPr lang="de-DE" dirty="0"/>
              <a:t>https://mail.uni-mainz.de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Thunderbird oder Outlook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Weiterleitung </a:t>
            </a:r>
            <a:r>
              <a:rPr lang="de-DE"/>
              <a:t>auf private Emailadresse </a:t>
            </a:r>
            <a:r>
              <a:rPr lang="de-DE" dirty="0"/>
              <a:t>siehe: http://www.zdv.uni-mainz.de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49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FFFFFF"/>
                </a:solidFill>
              </a:rPr>
              <a:t>Fragen Ihrerseits?</a:t>
            </a:r>
          </a:p>
        </p:txBody>
      </p:sp>
    </p:spTree>
    <p:extLst>
      <p:ext uri="{BB962C8B-B14F-4D97-AF65-F5344CB8AC3E}">
        <p14:creationId xmlns:p14="http://schemas.microsoft.com/office/powerpoint/2010/main" val="100932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>
                <a:hlinkClick r:id="rId3"/>
              </a:rPr>
              <a:t>www.fachschaft.psychologie.uni-mainz.de</a:t>
            </a:r>
            <a:endParaRPr lang="de-DE" sz="2800" dirty="0"/>
          </a:p>
          <a:p>
            <a:pPr algn="ctr"/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Fachschaft Psychologie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87" y="3217490"/>
            <a:ext cx="2304681" cy="2880000"/>
          </a:xfrm>
          <a:prstGeom prst="rect">
            <a:avLst/>
          </a:prstGeom>
        </p:spPr>
      </p:pic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14388" y="78536"/>
            <a:ext cx="7880350" cy="70646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</p:spTree>
    <p:extLst>
      <p:ext uri="{BB962C8B-B14F-4D97-AF65-F5344CB8AC3E}">
        <p14:creationId xmlns:p14="http://schemas.microsoft.com/office/powerpoint/2010/main" val="333098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3C59F0C-3C14-4137-AC43-A758F89FC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000" dirty="0"/>
              <a:t>Dienstag, 7.4.2020 von 12-14 Uhr unter 06131/3939187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712A6A-EE41-4E0B-A63F-7F22A7FC0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Telefonische Sprechstunde in der Einführungswoche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85A915-21CF-4D5B-BBE6-B626638E26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2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Das Psychologische Institut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3" y="906374"/>
            <a:ext cx="8433712" cy="5199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Pfeil nach oben 1"/>
          <p:cNvSpPr/>
          <p:nvPr/>
        </p:nvSpPr>
        <p:spPr>
          <a:xfrm>
            <a:off x="6132286" y="905605"/>
            <a:ext cx="1313543" cy="105954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MZ</a:t>
            </a:r>
          </a:p>
          <a:p>
            <a:pPr algn="ctr"/>
            <a:r>
              <a:rPr lang="de-DE" dirty="0" err="1"/>
              <a:t>Hbf</a:t>
            </a:r>
            <a:endParaRPr lang="de-DE" dirty="0"/>
          </a:p>
        </p:txBody>
      </p:sp>
      <p:sp>
        <p:nvSpPr>
          <p:cNvPr id="5" name="Multiplizieren 4"/>
          <p:cNvSpPr/>
          <p:nvPr/>
        </p:nvSpPr>
        <p:spPr>
          <a:xfrm>
            <a:off x="4352544" y="4279714"/>
            <a:ext cx="557784" cy="73152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links 6"/>
          <p:cNvSpPr/>
          <p:nvPr/>
        </p:nvSpPr>
        <p:spPr>
          <a:xfrm rot="19397431">
            <a:off x="1408176" y="5586984"/>
            <a:ext cx="1792224" cy="849344"/>
          </a:xfrm>
          <a:prstGeom prst="leftArrow">
            <a:avLst>
              <a:gd name="adj1" fmla="val 4569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29299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29266" y="1494503"/>
            <a:ext cx="8652386" cy="4944397"/>
          </a:xfrm>
        </p:spPr>
        <p:txBody>
          <a:bodyPr/>
          <a:lstStyle/>
          <a:p>
            <a:r>
              <a:rPr lang="de-DE" b="1" dirty="0"/>
              <a:t>Binger Straße 14-16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Gesundheitspsychologie (Leitung: Prof. Dr. Thomas Kubiak)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Persönlichkeitspsychologie und Diagnostik (Leitung: Prof. Dr. Boris Egloff)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Sozialpsychologie (Leitung: Vertretung durch Dr. Aileen </a:t>
            </a:r>
            <a:r>
              <a:rPr lang="de-DE" dirty="0" err="1"/>
              <a:t>Oeberst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Psychologie in den Bildungswissenschaften (Leitung: Prof. Dr. Margarete Imhof)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Entwicklungspsychologie (Leitung: Dr. Bozana Meinhardt-</a:t>
            </a:r>
            <a:r>
              <a:rPr lang="de-DE" dirty="0" err="1"/>
              <a:t>Injac</a:t>
            </a:r>
            <a:r>
              <a:rPr lang="de-DE" dirty="0"/>
              <a:t>)</a:t>
            </a:r>
          </a:p>
          <a:p>
            <a:r>
              <a:rPr lang="de-DE" b="1" dirty="0"/>
              <a:t>Wallstraße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Arbeits-, Organisations- und Wirtschaftspsychologie (Leitung: Dr. Thomas Rigotti)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Methodenlehre und Statistik (Leitung: Prof. Dr. Günter Meinhardt)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Allgemeine Experimentelle Psychologie (Leitung: Prof. Dr. Heiko Hecht)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Klinische Psychologie (Leitung: Prof. Dr. Wolfgang Hiller)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Klinische Psychologie und Neuropsychologie (Leitung: Prof. Dr. Michèle Wessa)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Klinische Psychologie, Psychotherapie und experimentelle Psychopathologie (Leitung: Prof. Dr. Michael Witthöft)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Abteilungen des Psychologischen Instituts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 Science)</a:t>
            </a:r>
          </a:p>
        </p:txBody>
      </p:sp>
    </p:spTree>
    <p:extLst>
      <p:ext uri="{BB962C8B-B14F-4D97-AF65-F5344CB8AC3E}">
        <p14:creationId xmlns:p14="http://schemas.microsoft.com/office/powerpoint/2010/main" val="264248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Studienbüro Psychologie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sp>
        <p:nvSpPr>
          <p:cNvPr id="6" name="Textplatzhalter 1"/>
          <p:cNvSpPr txBox="1">
            <a:spLocks/>
          </p:cNvSpPr>
          <p:nvPr/>
        </p:nvSpPr>
        <p:spPr bwMode="auto">
          <a:xfrm>
            <a:off x="814387" y="3978295"/>
            <a:ext cx="8452233" cy="184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5809"/>
              </p:ext>
            </p:extLst>
          </p:nvPr>
        </p:nvGraphicFramePr>
        <p:xfrm>
          <a:off x="814386" y="1578635"/>
          <a:ext cx="8064142" cy="403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6952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Gisela Emrich</a:t>
                      </a:r>
                    </a:p>
                    <a:p>
                      <a:r>
                        <a:rPr lang="de-DE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Lehrveranstaltungsmanagerin</a:t>
                      </a:r>
                    </a:p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Binger Straße 14-16, Raum 01-132</a:t>
                      </a:r>
                    </a:p>
                    <a:p>
                      <a:r>
                        <a:rPr lang="pt-BR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Telefon: 06131 39-39185, emrichg@uni-mainz.de</a:t>
                      </a:r>
                      <a:endParaRPr lang="pt-BR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 Habelitz</a:t>
                      </a:r>
                    </a:p>
                    <a:p>
                      <a:r>
                        <a:rPr lang="de-DE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Prüfungsmanagerin</a:t>
                      </a:r>
                    </a:p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Binger Straße 14-16, Raum 01-136</a:t>
                      </a:r>
                    </a:p>
                    <a:p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Telefon: 06131 39-39183, </a:t>
                      </a: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habelitz@uni-mainz.de</a:t>
                      </a:r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40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179379" y="1994844"/>
            <a:ext cx="6087242" cy="1561169"/>
          </a:xfrm>
        </p:spPr>
        <p:txBody>
          <a:bodyPr/>
          <a:lstStyle/>
          <a:p>
            <a:r>
              <a:rPr lang="de-DE" b="1" dirty="0"/>
              <a:t>Dipl.-Psych. Susanna Türk</a:t>
            </a:r>
          </a:p>
          <a:p>
            <a:r>
              <a:rPr lang="de-DE" dirty="0"/>
              <a:t>Binger Straße 14-16, Raum 01-128</a:t>
            </a:r>
          </a:p>
          <a:p>
            <a:r>
              <a:rPr lang="pt-BR" dirty="0" err="1"/>
              <a:t>Telefon</a:t>
            </a:r>
            <a:r>
              <a:rPr lang="pt-BR" dirty="0"/>
              <a:t>: 06131 39-39187, </a:t>
            </a:r>
            <a:r>
              <a:rPr lang="pt-BR" dirty="0">
                <a:hlinkClick r:id="rId3"/>
              </a:rPr>
              <a:t>tuerk@uni-mainz.de</a:t>
            </a:r>
          </a:p>
          <a:p>
            <a:r>
              <a:rPr lang="pt-BR" dirty="0" err="1"/>
              <a:t>Sprechstunde</a:t>
            </a:r>
            <a:r>
              <a:rPr lang="pt-BR" dirty="0"/>
              <a:t>: </a:t>
            </a:r>
            <a:r>
              <a:rPr lang="pt-BR" dirty="0" err="1"/>
              <a:t>Mo</a:t>
            </a:r>
            <a:r>
              <a:rPr lang="pt-BR" dirty="0"/>
              <a:t> 10-12 </a:t>
            </a:r>
            <a:r>
              <a:rPr lang="pt-BR" dirty="0" err="1"/>
              <a:t>Uhr</a:t>
            </a:r>
            <a:r>
              <a:rPr lang="pt-BR" dirty="0"/>
              <a:t> </a:t>
            </a:r>
            <a:r>
              <a:rPr lang="pt-BR" dirty="0" err="1"/>
              <a:t>und</a:t>
            </a:r>
            <a:r>
              <a:rPr lang="pt-BR" dirty="0"/>
              <a:t> Mi 10-12 </a:t>
            </a:r>
            <a:r>
              <a:rPr lang="pt-BR" dirty="0" err="1"/>
              <a:t>Uhr</a:t>
            </a:r>
            <a:r>
              <a:rPr lang="pt-BR" dirty="0"/>
              <a:t>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Studienbüro Psychologie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sp>
        <p:nvSpPr>
          <p:cNvPr id="6" name="Textplatzhalter 1"/>
          <p:cNvSpPr txBox="1">
            <a:spLocks/>
          </p:cNvSpPr>
          <p:nvPr/>
        </p:nvSpPr>
        <p:spPr bwMode="auto">
          <a:xfrm>
            <a:off x="3179379" y="4214279"/>
            <a:ext cx="6230628" cy="15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2778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785003"/>
            <a:ext cx="7451725" cy="657570"/>
          </a:xfrm>
        </p:spPr>
        <p:txBody>
          <a:bodyPr/>
          <a:lstStyle/>
          <a:p>
            <a:r>
              <a:rPr lang="de-DE" sz="4400" dirty="0"/>
              <a:t>www.psychologie.uni-mainz.de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22" y="1720255"/>
            <a:ext cx="7396177" cy="4680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0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14388" y="785003"/>
            <a:ext cx="7451725" cy="657570"/>
          </a:xfrm>
        </p:spPr>
        <p:txBody>
          <a:bodyPr/>
          <a:lstStyle/>
          <a:p>
            <a:r>
              <a:rPr lang="de-DE" sz="4400" dirty="0"/>
              <a:t>www.psychologie.uni-mainz.de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Psychologie (Master </a:t>
            </a:r>
            <a:r>
              <a:rPr lang="de-DE" dirty="0" err="1"/>
              <a:t>of</a:t>
            </a:r>
            <a:r>
              <a:rPr lang="de-DE" dirty="0"/>
              <a:t> Science)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574893"/>
            <a:ext cx="8169344" cy="4825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626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A4-Papier (210 x 297 mm)</PresentationFormat>
  <Paragraphs>245</Paragraphs>
  <Slides>26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Peakom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fd fds</dc:creator>
  <cp:lastModifiedBy>Türk, Susanna</cp:lastModifiedBy>
  <cp:revision>158</cp:revision>
  <cp:lastPrinted>2013-10-10T15:23:57Z</cp:lastPrinted>
  <dcterms:created xsi:type="dcterms:W3CDTF">2011-08-27T16:08:40Z</dcterms:created>
  <dcterms:modified xsi:type="dcterms:W3CDTF">2020-03-30T11:57:55Z</dcterms:modified>
</cp:coreProperties>
</file>