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9"/>
  </p:notesMasterIdLst>
  <p:sldIdLst>
    <p:sldId id="266" r:id="rId5"/>
    <p:sldId id="276" r:id="rId6"/>
    <p:sldId id="277" r:id="rId7"/>
    <p:sldId id="263" r:id="rId8"/>
    <p:sldId id="258" r:id="rId9"/>
    <p:sldId id="260" r:id="rId10"/>
    <p:sldId id="268" r:id="rId11"/>
    <p:sldId id="269" r:id="rId12"/>
    <p:sldId id="271" r:id="rId13"/>
    <p:sldId id="278" r:id="rId14"/>
    <p:sldId id="275" r:id="rId15"/>
    <p:sldId id="272" r:id="rId16"/>
    <p:sldId id="274" r:id="rId17"/>
    <p:sldId id="262" r:id="rId18"/>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518">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odel,  Jessica" initials="KJ" lastIdx="13" clrIdx="0">
    <p:extLst>
      <p:ext uri="{19B8F6BF-5375-455C-9EA6-DF929625EA0E}">
        <p15:presenceInfo xmlns:p15="http://schemas.microsoft.com/office/powerpoint/2012/main" userId="Knodel,  Jessica" providerId="None"/>
      </p:ext>
    </p:extLst>
  </p:cmAuthor>
  <p:cmAuthor id="2" name="Bernow, Nina" initials="BN" lastIdx="1" clrIdx="1">
    <p:extLst>
      <p:ext uri="{19B8F6BF-5375-455C-9EA6-DF929625EA0E}">
        <p15:presenceInfo xmlns:p15="http://schemas.microsoft.com/office/powerpoint/2012/main" userId="S-1-5-21-1757981266-1993962763-1417001333-24882" providerId="AD"/>
      </p:ext>
    </p:extLst>
  </p:cmAuthor>
  <p:cmAuthor id="3" name="Jessica Knodel" initials="JK" lastIdx="1" clrIdx="2">
    <p:extLst>
      <p:ext uri="{19B8F6BF-5375-455C-9EA6-DF929625EA0E}">
        <p15:presenceInfo xmlns:p15="http://schemas.microsoft.com/office/powerpoint/2012/main" userId="30c44270d86f4aab" providerId="Windows Live"/>
      </p:ext>
    </p:extLst>
  </p:cmAuthor>
  <p:cmAuthor id="4" name="Daniela Kohlhaas" initials="DK" lastIdx="1" clrIdx="3">
    <p:extLst>
      <p:ext uri="{19B8F6BF-5375-455C-9EA6-DF929625EA0E}">
        <p15:presenceInfo xmlns:p15="http://schemas.microsoft.com/office/powerpoint/2012/main" userId="S-1-5-21-1757981266-1993962763-1417001333-699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53B"/>
    <a:srgbClr val="72862A"/>
    <a:srgbClr val="3D7343"/>
    <a:srgbClr val="80A1C9"/>
    <a:srgbClr val="AEC3DC"/>
    <a:srgbClr val="003C76"/>
    <a:srgbClr val="D7E5F5"/>
    <a:srgbClr val="DEE5F6"/>
    <a:srgbClr val="CBD7F1"/>
    <a:srgbClr val="ECF0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unkle Formatvorlage 1 - Akz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40" autoAdjust="0"/>
  </p:normalViewPr>
  <p:slideViewPr>
    <p:cSldViewPr>
      <p:cViewPr varScale="1">
        <p:scale>
          <a:sx n="90" d="100"/>
          <a:sy n="90" d="100"/>
        </p:scale>
        <p:origin x="2214" y="84"/>
      </p:cViewPr>
      <p:guideLst>
        <p:guide orient="horz" pos="1518"/>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BFE3B74-E25A-455F-B628-7CED9635C08D}" type="slidenum">
              <a:rPr lang="de-DE" altLang="de-DE"/>
              <a:pPr>
                <a:defRPr/>
              </a:pPr>
              <a:t>‹#›</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FBFE3B74-E25A-455F-B628-7CED9635C08D}" type="slidenum">
              <a:rPr lang="de-DE" altLang="de-DE" smtClean="0"/>
              <a:pPr>
                <a:defRPr/>
              </a:pPr>
              <a:t>3</a:t>
            </a:fld>
            <a:endParaRPr lang="de-DE" altLang="de-DE"/>
          </a:p>
        </p:txBody>
      </p:sp>
    </p:spTree>
    <p:extLst>
      <p:ext uri="{BB962C8B-B14F-4D97-AF65-F5344CB8AC3E}">
        <p14:creationId xmlns:p14="http://schemas.microsoft.com/office/powerpoint/2010/main" val="3525655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p:spPr>
        <p:txBody>
          <a:bodyPr/>
          <a:lstStyle/>
          <a:p>
            <a:endParaRPr lang="de-DE" altLang="de-DE">
              <a:latin typeface="Arial" panose="020B0604020202020204" pitchFamily="34" charset="0"/>
            </a:endParaRPr>
          </a:p>
        </p:txBody>
      </p:sp>
      <p:sp>
        <p:nvSpPr>
          <p:cNvPr id="7172" name="Foliennummernplatzhalt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7DCF73-F4F4-43F4-A3C7-1A1810F8C404}" type="slidenum">
              <a:rPr lang="de-DE" altLang="de-DE" smtClean="0"/>
              <a:pPr/>
              <a:t>6</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u="sng" dirty="0"/>
              <a:t>Erklären:</a:t>
            </a:r>
          </a:p>
          <a:p>
            <a:r>
              <a:rPr lang="de-DE" dirty="0"/>
              <a:t>Angebot, sich über Jogustine für das Praktikum anzumelden</a:t>
            </a:r>
            <a:r>
              <a:rPr lang="de-DE" baseline="0" dirty="0"/>
              <a:t>.</a:t>
            </a:r>
          </a:p>
          <a:p>
            <a:r>
              <a:rPr lang="de-DE" baseline="0" dirty="0"/>
              <a:t>Vorteil: sicherer Platz + keine einzelnen Bewerbungen schreiben</a:t>
            </a:r>
          </a:p>
          <a:p>
            <a:r>
              <a:rPr lang="de-DE" baseline="0" dirty="0"/>
              <a:t>Nachteil: Auswahl nur aus den kooperierenden Kliniken</a:t>
            </a:r>
          </a:p>
          <a:p>
            <a:r>
              <a:rPr lang="de-DE" baseline="0" dirty="0"/>
              <a:t>Gleich: Lieblingsplatz nicht garantiert.</a:t>
            </a:r>
          </a:p>
          <a:p>
            <a:endParaRPr lang="de-DE" baseline="0" dirty="0"/>
          </a:p>
          <a:p>
            <a:r>
              <a:rPr lang="de-DE" baseline="0" dirty="0"/>
              <a:t>Weiterhin Möglichkeit, sich eigenständig auf andere Klinikplätze zu bewerben.</a:t>
            </a:r>
          </a:p>
          <a:p>
            <a:endParaRPr lang="de-DE" baseline="0" dirty="0"/>
          </a:p>
          <a:p>
            <a:r>
              <a:rPr lang="de-DE" baseline="0" dirty="0"/>
              <a:t>Dringende Empfehlung: direkt nach Praktikumsende Laufzettel unterschreiben lassen!</a:t>
            </a:r>
            <a:endParaRPr lang="de-DE" dirty="0"/>
          </a:p>
        </p:txBody>
      </p:sp>
      <p:sp>
        <p:nvSpPr>
          <p:cNvPr id="4" name="Foliennummernplatzhalter 3"/>
          <p:cNvSpPr>
            <a:spLocks noGrp="1"/>
          </p:cNvSpPr>
          <p:nvPr>
            <p:ph type="sldNum" sz="quarter" idx="10"/>
          </p:nvPr>
        </p:nvSpPr>
        <p:spPr/>
        <p:txBody>
          <a:bodyPr/>
          <a:lstStyle/>
          <a:p>
            <a:pPr>
              <a:defRPr/>
            </a:pPr>
            <a:fld id="{FBFE3B74-E25A-455F-B628-7CED9635C08D}" type="slidenum">
              <a:rPr lang="de-DE" altLang="de-DE" smtClean="0"/>
              <a:pPr>
                <a:defRPr/>
              </a:pPr>
              <a:t>7</a:t>
            </a:fld>
            <a:endParaRPr lang="de-DE" altLang="de-DE"/>
          </a:p>
        </p:txBody>
      </p:sp>
    </p:spTree>
    <p:extLst>
      <p:ext uri="{BB962C8B-B14F-4D97-AF65-F5344CB8AC3E}">
        <p14:creationId xmlns:p14="http://schemas.microsoft.com/office/powerpoint/2010/main" val="216764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liennummernplatzhalter 3"/>
          <p:cNvSpPr>
            <a:spLocks noGrp="1"/>
          </p:cNvSpPr>
          <p:nvPr>
            <p:ph type="sldNum" sz="quarter" idx="10"/>
          </p:nvPr>
        </p:nvSpPr>
        <p:spPr/>
        <p:txBody>
          <a:bodyPr/>
          <a:lstStyle/>
          <a:p>
            <a:pPr>
              <a:defRPr/>
            </a:pPr>
            <a:fld id="{FBFE3B74-E25A-455F-B628-7CED9635C08D}" type="slidenum">
              <a:rPr lang="de-DE" altLang="de-DE" smtClean="0"/>
              <a:pPr>
                <a:defRPr/>
              </a:pPr>
              <a:t>9</a:t>
            </a:fld>
            <a:endParaRPr lang="de-DE" altLang="de-DE"/>
          </a:p>
        </p:txBody>
      </p:sp>
    </p:spTree>
    <p:extLst>
      <p:ext uri="{BB962C8B-B14F-4D97-AF65-F5344CB8AC3E}">
        <p14:creationId xmlns:p14="http://schemas.microsoft.com/office/powerpoint/2010/main" val="90908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a:solidFill>
                  <a:schemeClr val="tx1"/>
                </a:solidFill>
                <a:effectLst/>
                <a:latin typeface="Arial" charset="0"/>
                <a:ea typeface="+mn-ea"/>
                <a:cs typeface="+mn-cs"/>
              </a:rPr>
              <a:t>22.1.24 bis 8.2.24 (Hauptanmeldephase)</a:t>
            </a:r>
          </a:p>
          <a:p>
            <a:r>
              <a:rPr lang="de-DE" sz="1200" kern="1200" dirty="0">
                <a:solidFill>
                  <a:schemeClr val="tx1"/>
                </a:solidFill>
                <a:effectLst/>
                <a:latin typeface="Arial" charset="0"/>
                <a:ea typeface="+mn-ea"/>
                <a:cs typeface="+mn-cs"/>
              </a:rPr>
              <a:t>8.4. bis 11.4. (2. Anmeldephase)</a:t>
            </a:r>
          </a:p>
          <a:p>
            <a:r>
              <a:rPr lang="de-DE" sz="1200" kern="1200" dirty="0">
                <a:solidFill>
                  <a:schemeClr val="tx1"/>
                </a:solidFill>
                <a:effectLst/>
                <a:latin typeface="Arial" charset="0"/>
                <a:ea typeface="+mn-ea"/>
                <a:cs typeface="+mn-cs"/>
              </a:rPr>
              <a:t>15.4. bis 19.4. (Restplatzphase)</a:t>
            </a:r>
          </a:p>
          <a:p>
            <a:endParaRPr lang="de-DE" dirty="0"/>
          </a:p>
        </p:txBody>
      </p:sp>
      <p:sp>
        <p:nvSpPr>
          <p:cNvPr id="4" name="Foliennummernplatzhalter 3"/>
          <p:cNvSpPr>
            <a:spLocks noGrp="1"/>
          </p:cNvSpPr>
          <p:nvPr>
            <p:ph type="sldNum" sz="quarter" idx="10"/>
          </p:nvPr>
        </p:nvSpPr>
        <p:spPr/>
        <p:txBody>
          <a:bodyPr/>
          <a:lstStyle/>
          <a:p>
            <a:pPr>
              <a:defRPr/>
            </a:pPr>
            <a:fld id="{FBFE3B74-E25A-455F-B628-7CED9635C08D}" type="slidenum">
              <a:rPr lang="de-DE" altLang="de-DE" smtClean="0"/>
              <a:pPr>
                <a:defRPr/>
              </a:pPr>
              <a:t>11</a:t>
            </a:fld>
            <a:endParaRPr lang="de-DE" altLang="de-DE"/>
          </a:p>
        </p:txBody>
      </p:sp>
    </p:spTree>
    <p:extLst>
      <p:ext uri="{BB962C8B-B14F-4D97-AF65-F5344CB8AC3E}">
        <p14:creationId xmlns:p14="http://schemas.microsoft.com/office/powerpoint/2010/main" val="3246916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DA94720F-0477-41C3-9211-C919A02330C2}" type="slidenum">
              <a:rPr lang="de-DE" altLang="de-DE"/>
              <a:pPr>
                <a:defRPr/>
              </a:pPr>
              <a:t>‹#›</a:t>
            </a:fld>
            <a:endParaRPr lang="de-DE" altLang="de-DE"/>
          </a:p>
        </p:txBody>
      </p:sp>
    </p:spTree>
    <p:extLst>
      <p:ext uri="{BB962C8B-B14F-4D97-AF65-F5344CB8AC3E}">
        <p14:creationId xmlns:p14="http://schemas.microsoft.com/office/powerpoint/2010/main" val="180785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0"/>
          </p:nvPr>
        </p:nvSpPr>
        <p:spPr>
          <a:ln/>
        </p:spPr>
        <p:txBody>
          <a:bodyPr/>
          <a:lstStyle>
            <a:lvl1pPr>
              <a:defRPr/>
            </a:lvl1pPr>
          </a:lstStyle>
          <a:p>
            <a:pPr>
              <a:defRPr/>
            </a:pPr>
            <a:fld id="{D5D70EA0-407A-401E-ABB3-9D9346299859}" type="slidenum">
              <a:rPr lang="de-DE" altLang="de-DE"/>
              <a:pPr>
                <a:defRPr/>
              </a:pPr>
              <a:t>‹#›</a:t>
            </a:fld>
            <a:endParaRPr lang="de-DE" altLang="de-DE"/>
          </a:p>
        </p:txBody>
      </p:sp>
    </p:spTree>
    <p:extLst>
      <p:ext uri="{BB962C8B-B14F-4D97-AF65-F5344CB8AC3E}">
        <p14:creationId xmlns:p14="http://schemas.microsoft.com/office/powerpoint/2010/main" val="192733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9163"/>
            <a:ext cx="2057400" cy="554831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919163"/>
            <a:ext cx="6019800" cy="5548312"/>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0"/>
          </p:nvPr>
        </p:nvSpPr>
        <p:spPr>
          <a:ln/>
        </p:spPr>
        <p:txBody>
          <a:bodyPr/>
          <a:lstStyle>
            <a:lvl1pPr>
              <a:defRPr/>
            </a:lvl1pPr>
          </a:lstStyle>
          <a:p>
            <a:pPr>
              <a:defRPr/>
            </a:pPr>
            <a:fld id="{A650B421-FB3B-49D1-9A6B-58C6D40DC9F5}" type="slidenum">
              <a:rPr lang="de-DE" altLang="de-DE"/>
              <a:pPr>
                <a:defRPr/>
              </a:pPr>
              <a:t>‹#›</a:t>
            </a:fld>
            <a:endParaRPr lang="de-DE" altLang="de-DE"/>
          </a:p>
        </p:txBody>
      </p:sp>
    </p:spTree>
    <p:extLst>
      <p:ext uri="{BB962C8B-B14F-4D97-AF65-F5344CB8AC3E}">
        <p14:creationId xmlns:p14="http://schemas.microsoft.com/office/powerpoint/2010/main" val="194178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6"/>
          <p:cNvSpPr>
            <a:spLocks noGrp="1" noChangeArrowheads="1"/>
          </p:cNvSpPr>
          <p:nvPr>
            <p:ph type="sldNum" sz="quarter" idx="10"/>
          </p:nvPr>
        </p:nvSpPr>
        <p:spPr>
          <a:ln/>
        </p:spPr>
        <p:txBody>
          <a:bodyPr/>
          <a:lstStyle>
            <a:lvl1pPr>
              <a:defRPr/>
            </a:lvl1pPr>
          </a:lstStyle>
          <a:p>
            <a:pPr>
              <a:defRPr/>
            </a:pPr>
            <a:fld id="{41D0743F-6F7C-4FB4-81A1-A80BABC05A81}" type="slidenum">
              <a:rPr lang="de-DE" altLang="de-DE"/>
              <a:pPr>
                <a:defRPr/>
              </a:pPr>
              <a:t>‹#›</a:t>
            </a:fld>
            <a:endParaRPr lang="de-DE" altLang="de-DE"/>
          </a:p>
        </p:txBody>
      </p:sp>
    </p:spTree>
    <p:extLst>
      <p:ext uri="{BB962C8B-B14F-4D97-AF65-F5344CB8AC3E}">
        <p14:creationId xmlns:p14="http://schemas.microsoft.com/office/powerpoint/2010/main" val="2696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4C71DF82-D355-4219-A3FD-EFFFD1BAA6F4}" type="slidenum">
              <a:rPr lang="de-DE" altLang="de-DE"/>
              <a:pPr>
                <a:defRPr/>
              </a:pPr>
              <a:t>‹#›</a:t>
            </a:fld>
            <a:endParaRPr lang="de-DE" altLang="de-DE"/>
          </a:p>
        </p:txBody>
      </p:sp>
    </p:spTree>
    <p:extLst>
      <p:ext uri="{BB962C8B-B14F-4D97-AF65-F5344CB8AC3E}">
        <p14:creationId xmlns:p14="http://schemas.microsoft.com/office/powerpoint/2010/main" val="2913792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758950"/>
            <a:ext cx="4038600"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758950"/>
            <a:ext cx="4038600" cy="4708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6"/>
          <p:cNvSpPr>
            <a:spLocks noGrp="1" noChangeArrowheads="1"/>
          </p:cNvSpPr>
          <p:nvPr>
            <p:ph type="sldNum" sz="quarter" idx="10"/>
          </p:nvPr>
        </p:nvSpPr>
        <p:spPr>
          <a:ln/>
        </p:spPr>
        <p:txBody>
          <a:bodyPr/>
          <a:lstStyle>
            <a:lvl1pPr>
              <a:defRPr/>
            </a:lvl1pPr>
          </a:lstStyle>
          <a:p>
            <a:pPr>
              <a:defRPr/>
            </a:pPr>
            <a:fld id="{83914EC8-2777-4937-877E-E5AD3564A422}" type="slidenum">
              <a:rPr lang="de-DE" altLang="de-DE"/>
              <a:pPr>
                <a:defRPr/>
              </a:pPr>
              <a:t>‹#›</a:t>
            </a:fld>
            <a:endParaRPr lang="de-DE" altLang="de-DE"/>
          </a:p>
        </p:txBody>
      </p:sp>
    </p:spTree>
    <p:extLst>
      <p:ext uri="{BB962C8B-B14F-4D97-AF65-F5344CB8AC3E}">
        <p14:creationId xmlns:p14="http://schemas.microsoft.com/office/powerpoint/2010/main" val="246963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6"/>
          <p:cNvSpPr>
            <a:spLocks noGrp="1" noChangeArrowheads="1"/>
          </p:cNvSpPr>
          <p:nvPr>
            <p:ph type="sldNum" sz="quarter" idx="10"/>
          </p:nvPr>
        </p:nvSpPr>
        <p:spPr>
          <a:ln/>
        </p:spPr>
        <p:txBody>
          <a:bodyPr/>
          <a:lstStyle>
            <a:lvl1pPr>
              <a:defRPr/>
            </a:lvl1pPr>
          </a:lstStyle>
          <a:p>
            <a:pPr>
              <a:defRPr/>
            </a:pPr>
            <a:fld id="{0BDD7805-4DE6-4F7E-A71A-1598F0D3338C}" type="slidenum">
              <a:rPr lang="de-DE" altLang="de-DE"/>
              <a:pPr>
                <a:defRPr/>
              </a:pPr>
              <a:t>‹#›</a:t>
            </a:fld>
            <a:endParaRPr lang="de-DE" altLang="de-DE"/>
          </a:p>
        </p:txBody>
      </p:sp>
    </p:spTree>
    <p:extLst>
      <p:ext uri="{BB962C8B-B14F-4D97-AF65-F5344CB8AC3E}">
        <p14:creationId xmlns:p14="http://schemas.microsoft.com/office/powerpoint/2010/main" val="378457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6"/>
          <p:cNvSpPr>
            <a:spLocks noGrp="1" noChangeArrowheads="1"/>
          </p:cNvSpPr>
          <p:nvPr>
            <p:ph type="sldNum" sz="quarter" idx="10"/>
          </p:nvPr>
        </p:nvSpPr>
        <p:spPr>
          <a:ln/>
        </p:spPr>
        <p:txBody>
          <a:bodyPr/>
          <a:lstStyle>
            <a:lvl1pPr>
              <a:defRPr/>
            </a:lvl1pPr>
          </a:lstStyle>
          <a:p>
            <a:pPr>
              <a:defRPr/>
            </a:pPr>
            <a:fld id="{A59921DE-4727-4C20-9272-60ED7D608985}" type="slidenum">
              <a:rPr lang="de-DE" altLang="de-DE"/>
              <a:pPr>
                <a:defRPr/>
              </a:pPr>
              <a:t>‹#›</a:t>
            </a:fld>
            <a:endParaRPr lang="de-DE" altLang="de-DE"/>
          </a:p>
        </p:txBody>
      </p:sp>
    </p:spTree>
    <p:extLst>
      <p:ext uri="{BB962C8B-B14F-4D97-AF65-F5344CB8AC3E}">
        <p14:creationId xmlns:p14="http://schemas.microsoft.com/office/powerpoint/2010/main" val="232246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8534D84-1871-40E4-8F02-651D4FB555F9}" type="slidenum">
              <a:rPr lang="de-DE" altLang="de-DE"/>
              <a:pPr>
                <a:defRPr/>
              </a:pPr>
              <a:t>‹#›</a:t>
            </a:fld>
            <a:endParaRPr lang="de-DE" altLang="de-DE"/>
          </a:p>
        </p:txBody>
      </p:sp>
    </p:spTree>
    <p:extLst>
      <p:ext uri="{BB962C8B-B14F-4D97-AF65-F5344CB8AC3E}">
        <p14:creationId xmlns:p14="http://schemas.microsoft.com/office/powerpoint/2010/main" val="2888354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9FAEFD99-4007-446C-93F5-2613A2C9DE9C}" type="slidenum">
              <a:rPr lang="de-DE" altLang="de-DE"/>
              <a:pPr>
                <a:defRPr/>
              </a:pPr>
              <a:t>‹#›</a:t>
            </a:fld>
            <a:endParaRPr lang="de-DE" altLang="de-DE"/>
          </a:p>
        </p:txBody>
      </p:sp>
    </p:spTree>
    <p:extLst>
      <p:ext uri="{BB962C8B-B14F-4D97-AF65-F5344CB8AC3E}">
        <p14:creationId xmlns:p14="http://schemas.microsoft.com/office/powerpoint/2010/main" val="425962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6FE46AA1-F71C-4CD0-B466-AC5FC4A5F65E}" type="slidenum">
              <a:rPr lang="de-DE" altLang="de-DE"/>
              <a:pPr>
                <a:defRPr/>
              </a:pPr>
              <a:t>‹#›</a:t>
            </a:fld>
            <a:endParaRPr lang="de-DE" altLang="de-DE"/>
          </a:p>
        </p:txBody>
      </p:sp>
    </p:spTree>
    <p:extLst>
      <p:ext uri="{BB962C8B-B14F-4D97-AF65-F5344CB8AC3E}">
        <p14:creationId xmlns:p14="http://schemas.microsoft.com/office/powerpoint/2010/main" val="246250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UMZ GROSS als 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094413" y="187325"/>
            <a:ext cx="26558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919163"/>
            <a:ext cx="8229600" cy="868362"/>
          </a:xfrm>
          <a:prstGeom prst="rect">
            <a:avLst/>
          </a:prstGeom>
          <a:solidFill>
            <a:srgbClr val="80A1C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a:t>
            </a:r>
          </a:p>
        </p:txBody>
      </p:sp>
      <p:sp>
        <p:nvSpPr>
          <p:cNvPr id="1028" name="Rectangle 3"/>
          <p:cNvSpPr>
            <a:spLocks noGrp="1" noChangeArrowheads="1"/>
          </p:cNvSpPr>
          <p:nvPr>
            <p:ph type="body" idx="1"/>
          </p:nvPr>
        </p:nvSpPr>
        <p:spPr bwMode="auto">
          <a:xfrm>
            <a:off x="457200" y="1758950"/>
            <a:ext cx="8229600" cy="4708525"/>
          </a:xfrm>
          <a:prstGeom prst="rect">
            <a:avLst/>
          </a:prstGeom>
          <a:solidFill>
            <a:srgbClr val="AEC3D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p:txBody>
      </p:sp>
      <p:sp>
        <p:nvSpPr>
          <p:cNvPr id="1030" name="Rectangle 6"/>
          <p:cNvSpPr>
            <a:spLocks noGrp="1" noChangeArrowheads="1"/>
          </p:cNvSpPr>
          <p:nvPr>
            <p:ph type="sldNum" sz="quarter" idx="4"/>
          </p:nvPr>
        </p:nvSpPr>
        <p:spPr bwMode="auto">
          <a:xfrm>
            <a:off x="8388350" y="6438900"/>
            <a:ext cx="298450" cy="249238"/>
          </a:xfrm>
          <a:prstGeom prst="rect">
            <a:avLst/>
          </a:prstGeom>
          <a:solidFill>
            <a:srgbClr val="C100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800">
                <a:solidFill>
                  <a:schemeClr val="bg1"/>
                </a:solidFill>
              </a:defRPr>
            </a:lvl1pPr>
          </a:lstStyle>
          <a:p>
            <a:pPr>
              <a:defRPr/>
            </a:pPr>
            <a:fld id="{39AFF121-3994-4E56-A09A-95267020F7DE}" type="slidenum">
              <a:rPr lang="de-DE" altLang="de-DE"/>
              <a:pPr>
                <a:defRPr/>
              </a:pPr>
              <a:t>‹#›</a:t>
            </a:fld>
            <a:endParaRPr lang="de-DE" altLang="de-DE"/>
          </a:p>
        </p:txBody>
      </p:sp>
      <p:sp>
        <p:nvSpPr>
          <p:cNvPr id="2" name="Line 8"/>
          <p:cNvSpPr>
            <a:spLocks noChangeShapeType="1"/>
          </p:cNvSpPr>
          <p:nvPr userDrawn="1"/>
        </p:nvSpPr>
        <p:spPr bwMode="auto">
          <a:xfrm>
            <a:off x="468313" y="1763713"/>
            <a:ext cx="8207375" cy="0"/>
          </a:xfrm>
          <a:prstGeom prst="line">
            <a:avLst/>
          </a:prstGeom>
          <a:noFill/>
          <a:ln w="9525">
            <a:solidFill>
              <a:srgbClr val="0033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1" name="Text Box 9"/>
          <p:cNvSpPr txBox="1">
            <a:spLocks noChangeArrowheads="1"/>
          </p:cNvSpPr>
          <p:nvPr userDrawn="1"/>
        </p:nvSpPr>
        <p:spPr bwMode="auto">
          <a:xfrm>
            <a:off x="6443663" y="466725"/>
            <a:ext cx="187325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r>
              <a:rPr lang="de-DE" altLang="de-DE" sz="800" dirty="0">
                <a:solidFill>
                  <a:srgbClr val="003C76"/>
                </a:solidFill>
              </a:rPr>
              <a:t>Klinik für Psychiatrie und Psychotherapie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sz="3200" b="1">
          <a:solidFill>
            <a:srgbClr val="003C76"/>
          </a:solidFill>
          <a:latin typeface="+mj-lt"/>
          <a:ea typeface="+mj-ea"/>
          <a:cs typeface="+mj-cs"/>
        </a:defRPr>
      </a:lvl1pPr>
      <a:lvl2pPr algn="l" rtl="0" eaLnBrk="0" fontAlgn="base" hangingPunct="0">
        <a:spcBef>
          <a:spcPct val="0"/>
        </a:spcBef>
        <a:spcAft>
          <a:spcPct val="0"/>
        </a:spcAft>
        <a:defRPr sz="3200" b="1">
          <a:solidFill>
            <a:srgbClr val="003C76"/>
          </a:solidFill>
          <a:latin typeface="Arial" charset="0"/>
        </a:defRPr>
      </a:lvl2pPr>
      <a:lvl3pPr algn="l" rtl="0" eaLnBrk="0" fontAlgn="base" hangingPunct="0">
        <a:spcBef>
          <a:spcPct val="0"/>
        </a:spcBef>
        <a:spcAft>
          <a:spcPct val="0"/>
        </a:spcAft>
        <a:defRPr sz="3200" b="1">
          <a:solidFill>
            <a:srgbClr val="003C76"/>
          </a:solidFill>
          <a:latin typeface="Arial" charset="0"/>
        </a:defRPr>
      </a:lvl3pPr>
      <a:lvl4pPr algn="l" rtl="0" eaLnBrk="0" fontAlgn="base" hangingPunct="0">
        <a:spcBef>
          <a:spcPct val="0"/>
        </a:spcBef>
        <a:spcAft>
          <a:spcPct val="0"/>
        </a:spcAft>
        <a:defRPr sz="3200" b="1">
          <a:solidFill>
            <a:srgbClr val="003C76"/>
          </a:solidFill>
          <a:latin typeface="Arial" charset="0"/>
        </a:defRPr>
      </a:lvl4pPr>
      <a:lvl5pPr algn="l" rtl="0" eaLnBrk="0" fontAlgn="base" hangingPunct="0">
        <a:spcBef>
          <a:spcPct val="0"/>
        </a:spcBef>
        <a:spcAft>
          <a:spcPct val="0"/>
        </a:spcAft>
        <a:defRPr sz="3200" b="1">
          <a:solidFill>
            <a:srgbClr val="003C76"/>
          </a:solidFill>
          <a:latin typeface="Arial" charset="0"/>
        </a:defRPr>
      </a:lvl5pPr>
      <a:lvl6pPr marL="457200" algn="l" rtl="0" fontAlgn="base">
        <a:spcBef>
          <a:spcPct val="0"/>
        </a:spcBef>
        <a:spcAft>
          <a:spcPct val="0"/>
        </a:spcAft>
        <a:defRPr sz="3200" b="1">
          <a:solidFill>
            <a:srgbClr val="003C76"/>
          </a:solidFill>
          <a:latin typeface="Arial" charset="0"/>
        </a:defRPr>
      </a:lvl6pPr>
      <a:lvl7pPr marL="914400" algn="l" rtl="0" fontAlgn="base">
        <a:spcBef>
          <a:spcPct val="0"/>
        </a:spcBef>
        <a:spcAft>
          <a:spcPct val="0"/>
        </a:spcAft>
        <a:defRPr sz="3200" b="1">
          <a:solidFill>
            <a:srgbClr val="003C76"/>
          </a:solidFill>
          <a:latin typeface="Arial" charset="0"/>
        </a:defRPr>
      </a:lvl7pPr>
      <a:lvl8pPr marL="1371600" algn="l" rtl="0" fontAlgn="base">
        <a:spcBef>
          <a:spcPct val="0"/>
        </a:spcBef>
        <a:spcAft>
          <a:spcPct val="0"/>
        </a:spcAft>
        <a:defRPr sz="3200" b="1">
          <a:solidFill>
            <a:srgbClr val="003C76"/>
          </a:solidFill>
          <a:latin typeface="Arial" charset="0"/>
        </a:defRPr>
      </a:lvl8pPr>
      <a:lvl9pPr marL="1828800" algn="l" rtl="0" fontAlgn="base">
        <a:spcBef>
          <a:spcPct val="0"/>
        </a:spcBef>
        <a:spcAft>
          <a:spcPct val="0"/>
        </a:spcAft>
        <a:defRPr sz="3200" b="1">
          <a:solidFill>
            <a:srgbClr val="003C76"/>
          </a:solidFill>
          <a:latin typeface="Arial" charset="0"/>
        </a:defRPr>
      </a:lvl9pPr>
    </p:titleStyle>
    <p:bodyStyle>
      <a:lvl1pPr marL="342900" indent="-342900" algn="l" rtl="0" eaLnBrk="0" fontAlgn="base" hangingPunct="0">
        <a:spcBef>
          <a:spcPct val="20000"/>
        </a:spcBef>
        <a:spcAft>
          <a:spcPct val="0"/>
        </a:spcAft>
        <a:buClr>
          <a:srgbClr val="990033"/>
        </a:buClr>
        <a:buFont typeface="Wingdings" panose="05000000000000000000" pitchFamily="2" charset="2"/>
        <a:buChar char="§"/>
        <a:defRPr sz="2200">
          <a:solidFill>
            <a:srgbClr val="003C76"/>
          </a:solidFill>
          <a:latin typeface="+mn-lt"/>
          <a:ea typeface="+mn-ea"/>
          <a:cs typeface="+mn-cs"/>
        </a:defRPr>
      </a:lvl1pPr>
      <a:lvl2pPr marL="742950" indent="-285750" algn="l" rtl="0" eaLnBrk="0" fontAlgn="base" hangingPunct="0">
        <a:spcBef>
          <a:spcPct val="20000"/>
        </a:spcBef>
        <a:spcAft>
          <a:spcPct val="0"/>
        </a:spcAft>
        <a:buClr>
          <a:srgbClr val="990033"/>
        </a:buClr>
        <a:buFont typeface="Wingdings" panose="05000000000000000000" pitchFamily="2" charset="2"/>
        <a:buChar char="§"/>
        <a:defRPr>
          <a:solidFill>
            <a:srgbClr val="003C76"/>
          </a:solidFill>
          <a:latin typeface="+mn-lt"/>
        </a:defRPr>
      </a:lvl2pPr>
      <a:lvl3pPr marL="1143000" indent="-228600" algn="l" rtl="0" eaLnBrk="0" fontAlgn="base" hangingPunct="0">
        <a:spcBef>
          <a:spcPct val="20000"/>
        </a:spcBef>
        <a:spcAft>
          <a:spcPct val="0"/>
        </a:spcAft>
        <a:buClr>
          <a:srgbClr val="990033"/>
        </a:buClr>
        <a:buFont typeface="Wingdings" panose="05000000000000000000" pitchFamily="2" charset="2"/>
        <a:buChar char="§"/>
        <a:defRPr sz="1200">
          <a:solidFill>
            <a:srgbClr val="003C76"/>
          </a:solidFill>
          <a:latin typeface="+mn-lt"/>
        </a:defRPr>
      </a:lvl3pPr>
      <a:lvl4pPr marL="1600200" indent="-228600" algn="l" rtl="0" eaLnBrk="0" fontAlgn="base" hangingPunct="0">
        <a:spcBef>
          <a:spcPct val="20000"/>
        </a:spcBef>
        <a:spcAft>
          <a:spcPct val="0"/>
        </a:spcAft>
        <a:buClr>
          <a:srgbClr val="C1002B"/>
        </a:buClr>
        <a:buFont typeface="Wingdings" panose="05000000000000000000" pitchFamily="2" charset="2"/>
        <a:buChar char="§"/>
        <a:defRPr sz="800">
          <a:solidFill>
            <a:srgbClr val="003C76"/>
          </a:solidFill>
          <a:latin typeface="+mn-lt"/>
        </a:defRPr>
      </a:lvl4pPr>
      <a:lvl5pPr marL="2057400" indent="-228600" algn="l" rtl="0" eaLnBrk="0" fontAlgn="base" hangingPunct="0">
        <a:spcBef>
          <a:spcPct val="20000"/>
        </a:spcBef>
        <a:spcAft>
          <a:spcPct val="0"/>
        </a:spcAft>
        <a:buClr>
          <a:srgbClr val="990033"/>
        </a:buClr>
        <a:buFont typeface="Wingdings" panose="05000000000000000000" pitchFamily="2" charset="2"/>
        <a:defRPr sz="1200">
          <a:solidFill>
            <a:srgbClr val="003C76"/>
          </a:solidFill>
          <a:latin typeface="+mn-lt"/>
        </a:defRPr>
      </a:lvl5pPr>
      <a:lvl6pPr marL="2514600" indent="-228600" algn="l" rtl="0" fontAlgn="base">
        <a:spcBef>
          <a:spcPct val="20000"/>
        </a:spcBef>
        <a:spcAft>
          <a:spcPct val="0"/>
        </a:spcAft>
        <a:buClr>
          <a:srgbClr val="990033"/>
        </a:buClr>
        <a:buFont typeface="Wingdings" pitchFamily="2" charset="2"/>
        <a:defRPr sz="1200">
          <a:solidFill>
            <a:srgbClr val="003C76"/>
          </a:solidFill>
          <a:latin typeface="+mn-lt"/>
        </a:defRPr>
      </a:lvl6pPr>
      <a:lvl7pPr marL="2971800" indent="-228600" algn="l" rtl="0" fontAlgn="base">
        <a:spcBef>
          <a:spcPct val="20000"/>
        </a:spcBef>
        <a:spcAft>
          <a:spcPct val="0"/>
        </a:spcAft>
        <a:buClr>
          <a:srgbClr val="990033"/>
        </a:buClr>
        <a:buFont typeface="Wingdings" pitchFamily="2" charset="2"/>
        <a:defRPr sz="1200">
          <a:solidFill>
            <a:srgbClr val="003C76"/>
          </a:solidFill>
          <a:latin typeface="+mn-lt"/>
        </a:defRPr>
      </a:lvl7pPr>
      <a:lvl8pPr marL="3429000" indent="-228600" algn="l" rtl="0" fontAlgn="base">
        <a:spcBef>
          <a:spcPct val="20000"/>
        </a:spcBef>
        <a:spcAft>
          <a:spcPct val="0"/>
        </a:spcAft>
        <a:buClr>
          <a:srgbClr val="990033"/>
        </a:buClr>
        <a:buFont typeface="Wingdings" pitchFamily="2" charset="2"/>
        <a:defRPr sz="1200">
          <a:solidFill>
            <a:srgbClr val="003C76"/>
          </a:solidFill>
          <a:latin typeface="+mn-lt"/>
        </a:defRPr>
      </a:lvl8pPr>
      <a:lvl9pPr marL="3886200" indent="-228600" algn="l" rtl="0" fontAlgn="base">
        <a:spcBef>
          <a:spcPct val="20000"/>
        </a:spcBef>
        <a:spcAft>
          <a:spcPct val="0"/>
        </a:spcAft>
        <a:buClr>
          <a:srgbClr val="990033"/>
        </a:buClr>
        <a:buFont typeface="Wingdings" pitchFamily="2" charset="2"/>
        <a:defRPr sz="1200">
          <a:solidFill>
            <a:srgbClr val="003C7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psychologie.praktikum@unimedizin-mainz.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bboth@uni-mainz.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sychologie.praktikum@unimedizin-mainz.de" TargetMode="External"/><Relationship Id="rId5" Type="http://schemas.openxmlformats.org/officeDocument/2006/relationships/hyperlink" Target="mailto:gisela.emrich@uni-mainz.de" TargetMode="External"/><Relationship Id="rId4" Type="http://schemas.openxmlformats.org/officeDocument/2006/relationships/hyperlink" Target="mailto:tuerk@uni-mainz.d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psychologie.praktikum@unimedizin-mainz.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ctrTitle"/>
          </p:nvPr>
        </p:nvSpPr>
        <p:spPr>
          <a:xfrm>
            <a:off x="685800" y="1916832"/>
            <a:ext cx="7772400" cy="1470025"/>
          </a:xfrm>
        </p:spPr>
        <p:txBody>
          <a:bodyPr/>
          <a:lstStyle/>
          <a:p>
            <a:pPr algn="ctr"/>
            <a:r>
              <a:rPr lang="de-DE" altLang="de-DE" dirty="0"/>
              <a:t>BQT III Informationsveranstaltung</a:t>
            </a:r>
            <a:br>
              <a:rPr lang="de-DE" altLang="de-DE" dirty="0"/>
            </a:br>
            <a:r>
              <a:rPr lang="de-DE" altLang="de-DE" dirty="0"/>
              <a:t>am 22.01.2024</a:t>
            </a:r>
          </a:p>
        </p:txBody>
      </p:sp>
      <p:sp>
        <p:nvSpPr>
          <p:cNvPr id="3075" name="Inhaltsplatzhalter 2"/>
          <p:cNvSpPr>
            <a:spLocks noGrp="1"/>
          </p:cNvSpPr>
          <p:nvPr>
            <p:ph type="subTitle" idx="1"/>
          </p:nvPr>
        </p:nvSpPr>
        <p:spPr>
          <a:xfrm>
            <a:off x="1371600" y="3501008"/>
            <a:ext cx="6400800" cy="2639144"/>
          </a:xfrm>
        </p:spPr>
        <p:txBody>
          <a:bodyPr/>
          <a:lstStyle/>
          <a:p>
            <a:pPr marL="0" indent="0">
              <a:buNone/>
            </a:pPr>
            <a:r>
              <a:rPr lang="de-DE" altLang="de-DE" dirty="0"/>
              <a:t> </a:t>
            </a:r>
          </a:p>
        </p:txBody>
      </p:sp>
      <p:sp>
        <p:nvSpPr>
          <p:cNvPr id="3076" name="Foliennummernplatzhalter 3"/>
          <p:cNvSpPr>
            <a:spLocks noGrp="1"/>
          </p:cNvSpPr>
          <p:nvPr>
            <p:ph type="sldNum" sz="quarter" idx="10"/>
          </p:nvPr>
        </p:nvSpPr>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DB3682-8BBD-47FC-B5B3-CCEBD70BDA23}" type="slidenum">
              <a:rPr lang="de-DE" altLang="de-DE" smtClean="0">
                <a:solidFill>
                  <a:schemeClr val="bg1"/>
                </a:solidFill>
              </a:rPr>
              <a:pPr/>
              <a:t>1</a:t>
            </a:fld>
            <a:endParaRPr lang="de-DE" altLang="de-DE">
              <a:solidFill>
                <a:schemeClr val="bg1"/>
              </a:solidFill>
            </a:endParaRPr>
          </a:p>
        </p:txBody>
      </p:sp>
      <p:sp>
        <p:nvSpPr>
          <p:cNvPr id="2" name="Textfeld 1"/>
          <p:cNvSpPr txBox="1"/>
          <p:nvPr/>
        </p:nvSpPr>
        <p:spPr>
          <a:xfrm>
            <a:off x="3309020" y="3645024"/>
            <a:ext cx="2734072" cy="2215991"/>
          </a:xfrm>
          <a:prstGeom prst="rect">
            <a:avLst/>
          </a:prstGeom>
          <a:noFill/>
        </p:spPr>
        <p:txBody>
          <a:bodyPr wrap="square" rtlCol="0">
            <a:spAutoFit/>
          </a:bodyPr>
          <a:lstStyle/>
          <a:p>
            <a:r>
              <a:rPr lang="de-DE" altLang="de-DE" sz="2000" b="1" dirty="0">
                <a:solidFill>
                  <a:srgbClr val="003C76"/>
                </a:solidFill>
                <a:latin typeface="+mj-lt"/>
                <a:ea typeface="+mj-ea"/>
                <a:cs typeface="+mj-cs"/>
              </a:rPr>
              <a:t>Inhalte: </a:t>
            </a:r>
          </a:p>
          <a:p>
            <a:pPr marL="342900" indent="-342900">
              <a:buFont typeface="Arial" panose="020B0604020202020204" pitchFamily="34" charset="0"/>
              <a:buChar char="•"/>
            </a:pPr>
            <a:r>
              <a:rPr lang="de-DE" altLang="de-DE" sz="2000" dirty="0">
                <a:solidFill>
                  <a:srgbClr val="003C76"/>
                </a:solidFill>
                <a:latin typeface="+mj-lt"/>
                <a:ea typeface="+mj-ea"/>
                <a:cs typeface="+mj-cs"/>
              </a:rPr>
              <a:t>Team &amp; Kontakt</a:t>
            </a:r>
          </a:p>
          <a:p>
            <a:pPr marL="342900" indent="-342900">
              <a:buFont typeface="Arial" panose="020B0604020202020204" pitchFamily="34" charset="0"/>
              <a:buChar char="•"/>
            </a:pPr>
            <a:r>
              <a:rPr lang="de-DE" altLang="de-DE" sz="2000" dirty="0">
                <a:solidFill>
                  <a:srgbClr val="003C76"/>
                </a:solidFill>
                <a:latin typeface="+mj-lt"/>
                <a:ea typeface="+mj-ea"/>
                <a:cs typeface="+mj-cs"/>
              </a:rPr>
              <a:t>Modul</a:t>
            </a:r>
          </a:p>
          <a:p>
            <a:pPr marL="342900" indent="-342900">
              <a:buFont typeface="Arial" panose="020B0604020202020204" pitchFamily="34" charset="0"/>
              <a:buChar char="•"/>
            </a:pPr>
            <a:r>
              <a:rPr lang="de-DE" altLang="de-DE" sz="2000" dirty="0">
                <a:solidFill>
                  <a:srgbClr val="003C76"/>
                </a:solidFill>
                <a:latin typeface="+mj-lt"/>
                <a:ea typeface="+mj-ea"/>
                <a:cs typeface="+mj-cs"/>
              </a:rPr>
              <a:t>Anmeldung</a:t>
            </a:r>
          </a:p>
          <a:p>
            <a:pPr marL="342900" indent="-342900">
              <a:buFont typeface="Arial" panose="020B0604020202020204" pitchFamily="34" charset="0"/>
              <a:buChar char="•"/>
            </a:pPr>
            <a:r>
              <a:rPr lang="de-DE" altLang="de-DE" sz="2000" dirty="0">
                <a:solidFill>
                  <a:srgbClr val="003C76"/>
                </a:solidFill>
                <a:latin typeface="+mj-lt"/>
                <a:ea typeface="+mj-ea"/>
                <a:cs typeface="+mj-cs"/>
              </a:rPr>
              <a:t>Kliniken</a:t>
            </a:r>
          </a:p>
          <a:p>
            <a:pPr marL="342900" indent="-342900">
              <a:buFont typeface="Arial" panose="020B0604020202020204" pitchFamily="34" charset="0"/>
              <a:buChar char="•"/>
            </a:pPr>
            <a:r>
              <a:rPr lang="de-DE" altLang="de-DE" sz="2000" dirty="0">
                <a:solidFill>
                  <a:srgbClr val="003C76"/>
                </a:solidFill>
                <a:latin typeface="+mj-lt"/>
                <a:ea typeface="+mj-ea"/>
                <a:cs typeface="+mj-cs"/>
              </a:rPr>
              <a:t>Fragen</a:t>
            </a:r>
          </a:p>
          <a:p>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457200" y="919163"/>
            <a:ext cx="8363272" cy="868362"/>
          </a:xfrm>
        </p:spPr>
        <p:txBody>
          <a:bodyPr/>
          <a:lstStyle/>
          <a:p>
            <a:r>
              <a:rPr lang="de-DE" altLang="de-DE" dirty="0"/>
              <a:t>Kooperationskliniken - Psychiatrie</a:t>
            </a:r>
          </a:p>
        </p:txBody>
      </p:sp>
      <p:sp>
        <p:nvSpPr>
          <p:cNvPr id="10243"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0E17C7F7-DBC3-4044-BB50-44ACCC0531B2}" type="slidenum">
              <a:rPr lang="de-DE" altLang="de-DE" sz="800" smtClean="0">
                <a:solidFill>
                  <a:schemeClr val="bg1"/>
                </a:solidFill>
              </a:rPr>
              <a:pPr>
                <a:spcBef>
                  <a:spcPct val="0"/>
                </a:spcBef>
                <a:buClrTx/>
                <a:buFontTx/>
                <a:buNone/>
              </a:pPr>
              <a:t>10</a:t>
            </a:fld>
            <a:endParaRPr lang="de-DE" altLang="de-DE" sz="800">
              <a:solidFill>
                <a:schemeClr val="bg1"/>
              </a:solidFill>
            </a:endParaRPr>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2508709909"/>
              </p:ext>
            </p:extLst>
          </p:nvPr>
        </p:nvGraphicFramePr>
        <p:xfrm>
          <a:off x="457200" y="1787525"/>
          <a:ext cx="8363272" cy="4841240"/>
        </p:xfrm>
        <a:graphic>
          <a:graphicData uri="http://schemas.openxmlformats.org/drawingml/2006/table">
            <a:tbl>
              <a:tblPr firstRow="1" bandRow="1">
                <a:tableStyleId>{5C22544A-7EE6-4342-B048-85BDC9FD1C3A}</a:tableStyleId>
              </a:tblPr>
              <a:tblGrid>
                <a:gridCol w="3970784">
                  <a:extLst>
                    <a:ext uri="{9D8B030D-6E8A-4147-A177-3AD203B41FA5}">
                      <a16:colId xmlns:a16="http://schemas.microsoft.com/office/drawing/2014/main" val="932820784"/>
                    </a:ext>
                  </a:extLst>
                </a:gridCol>
                <a:gridCol w="864096">
                  <a:extLst>
                    <a:ext uri="{9D8B030D-6E8A-4147-A177-3AD203B41FA5}">
                      <a16:colId xmlns:a16="http://schemas.microsoft.com/office/drawing/2014/main" val="3075380455"/>
                    </a:ext>
                  </a:extLst>
                </a:gridCol>
                <a:gridCol w="1800200">
                  <a:extLst>
                    <a:ext uri="{9D8B030D-6E8A-4147-A177-3AD203B41FA5}">
                      <a16:colId xmlns:a16="http://schemas.microsoft.com/office/drawing/2014/main" val="4219375475"/>
                    </a:ext>
                  </a:extLst>
                </a:gridCol>
                <a:gridCol w="1728192">
                  <a:extLst>
                    <a:ext uri="{9D8B030D-6E8A-4147-A177-3AD203B41FA5}">
                      <a16:colId xmlns:a16="http://schemas.microsoft.com/office/drawing/2014/main" val="867061046"/>
                    </a:ext>
                  </a:extLst>
                </a:gridCol>
              </a:tblGrid>
              <a:tr h="370840">
                <a:tc>
                  <a:txBody>
                    <a:bodyPr/>
                    <a:lstStyle/>
                    <a:p>
                      <a:r>
                        <a:rPr lang="de-DE" dirty="0"/>
                        <a:t>Klinik</a:t>
                      </a:r>
                    </a:p>
                  </a:txBody>
                  <a:tcPr>
                    <a:solidFill>
                      <a:srgbClr val="AEC3DC"/>
                    </a:solidFill>
                  </a:tcPr>
                </a:tc>
                <a:tc>
                  <a:txBody>
                    <a:bodyPr/>
                    <a:lstStyle/>
                    <a:p>
                      <a:r>
                        <a:rPr lang="de-DE" dirty="0"/>
                        <a:t>Plätze</a:t>
                      </a:r>
                    </a:p>
                  </a:txBody>
                  <a:tcPr>
                    <a:solidFill>
                      <a:srgbClr val="AEC3DC"/>
                    </a:solidFill>
                  </a:tcPr>
                </a:tc>
                <a:tc>
                  <a:txBody>
                    <a:bodyPr/>
                    <a:lstStyle/>
                    <a:p>
                      <a:r>
                        <a:rPr lang="de-DE" dirty="0"/>
                        <a:t>Start</a:t>
                      </a:r>
                    </a:p>
                  </a:txBody>
                  <a:tcPr>
                    <a:solidFill>
                      <a:srgbClr val="AEC3DC"/>
                    </a:solidFill>
                  </a:tcPr>
                </a:tc>
                <a:tc>
                  <a:txBody>
                    <a:bodyPr/>
                    <a:lstStyle/>
                    <a:p>
                      <a:r>
                        <a:rPr lang="de-DE" dirty="0"/>
                        <a:t>Ort</a:t>
                      </a:r>
                    </a:p>
                  </a:txBody>
                  <a:tcPr>
                    <a:solidFill>
                      <a:srgbClr val="AEC3DC"/>
                    </a:solidFill>
                  </a:tcPr>
                </a:tc>
                <a:extLst>
                  <a:ext uri="{0D108BD9-81ED-4DB2-BD59-A6C34878D82A}">
                    <a16:rowId xmlns:a16="http://schemas.microsoft.com/office/drawing/2014/main" val="138332749"/>
                  </a:ext>
                </a:extLst>
              </a:tr>
              <a:tr h="370840">
                <a:tc>
                  <a:txBody>
                    <a:bodyPr/>
                    <a:lstStyle/>
                    <a:p>
                      <a:r>
                        <a:rPr lang="de-DE" sz="1800" kern="1200" dirty="0">
                          <a:solidFill>
                            <a:schemeClr val="dk1"/>
                          </a:solidFill>
                          <a:latin typeface="+mn-lt"/>
                          <a:ea typeface="+mn-ea"/>
                          <a:cs typeface="+mn-cs"/>
                        </a:rPr>
                        <a:t>Rhein-Mosel-Fachklinik Andernach, </a:t>
                      </a:r>
                    </a:p>
                    <a:p>
                      <a:r>
                        <a:rPr lang="de-DE" sz="1400" kern="1200" dirty="0">
                          <a:solidFill>
                            <a:schemeClr val="dk1"/>
                          </a:solidFill>
                          <a:effectLst/>
                          <a:latin typeface="+mn-lt"/>
                          <a:ea typeface="+mn-ea"/>
                          <a:cs typeface="+mn-cs"/>
                        </a:rPr>
                        <a:t>Behandlungszentrum für Psychiatrie, Psychotherapie, Psychosomatik und Neurologie</a:t>
                      </a:r>
                    </a:p>
                  </a:txBody>
                  <a:tcPr>
                    <a:solidFill>
                      <a:srgbClr val="AEC3DC"/>
                    </a:solidFill>
                  </a:tcPr>
                </a:tc>
                <a:tc>
                  <a:txBody>
                    <a:bodyPr/>
                    <a:lstStyle/>
                    <a:p>
                      <a:r>
                        <a:rPr lang="de-DE" dirty="0"/>
                        <a:t>2</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21.10.2024</a:t>
                      </a:r>
                    </a:p>
                  </a:txBody>
                  <a:tcPr>
                    <a:solidFill>
                      <a:srgbClr val="AEC3DC"/>
                    </a:solidFill>
                  </a:tcPr>
                </a:tc>
                <a:tc>
                  <a:txBody>
                    <a:bodyPr/>
                    <a:lstStyle/>
                    <a:p>
                      <a:r>
                        <a:rPr lang="de-DE" dirty="0"/>
                        <a:t>Andernach</a:t>
                      </a:r>
                    </a:p>
                  </a:txBody>
                  <a:tcPr>
                    <a:solidFill>
                      <a:srgbClr val="AEC3DC"/>
                    </a:solidFill>
                  </a:tcPr>
                </a:tc>
                <a:extLst>
                  <a:ext uri="{0D108BD9-81ED-4DB2-BD59-A6C34878D82A}">
                    <a16:rowId xmlns:a16="http://schemas.microsoft.com/office/drawing/2014/main" val="1075398768"/>
                  </a:ext>
                </a:extLst>
              </a:tr>
              <a:tr h="370840">
                <a:tc>
                  <a:txBody>
                    <a:bodyPr/>
                    <a:lstStyle/>
                    <a:p>
                      <a:r>
                        <a:rPr lang="de-DE" dirty="0" err="1"/>
                        <a:t>Oberberg</a:t>
                      </a:r>
                      <a:r>
                        <a:rPr lang="de-DE" baseline="0" dirty="0"/>
                        <a:t> Klinik Wiesbaden Schlangenbad</a:t>
                      </a:r>
                      <a:endParaRPr lang="de-DE" dirty="0"/>
                    </a:p>
                  </a:txBody>
                  <a:tcPr>
                    <a:solidFill>
                      <a:srgbClr val="AEC3DC"/>
                    </a:solidFill>
                  </a:tcPr>
                </a:tc>
                <a:tc>
                  <a:txBody>
                    <a:bodyPr/>
                    <a:lstStyle/>
                    <a:p>
                      <a:r>
                        <a:rPr lang="de-DE" dirty="0"/>
                        <a:t>2</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21.10.2024</a:t>
                      </a:r>
                    </a:p>
                  </a:txBody>
                  <a:tcPr>
                    <a:solidFill>
                      <a:srgbClr val="AEC3DC"/>
                    </a:solidFill>
                  </a:tcPr>
                </a:tc>
                <a:tc>
                  <a:txBody>
                    <a:bodyPr/>
                    <a:lstStyle/>
                    <a:p>
                      <a:r>
                        <a:rPr lang="de-DE" dirty="0"/>
                        <a:t>Schlangenbad</a:t>
                      </a:r>
                    </a:p>
                  </a:txBody>
                  <a:tcPr>
                    <a:solidFill>
                      <a:srgbClr val="AEC3DC"/>
                    </a:solidFill>
                  </a:tcPr>
                </a:tc>
                <a:extLst>
                  <a:ext uri="{0D108BD9-81ED-4DB2-BD59-A6C34878D82A}">
                    <a16:rowId xmlns:a16="http://schemas.microsoft.com/office/drawing/2014/main" val="2654381421"/>
                  </a:ext>
                </a:extLst>
              </a:tr>
              <a:tr h="370840">
                <a:tc>
                  <a:txBody>
                    <a:bodyPr/>
                    <a:lstStyle/>
                    <a:p>
                      <a:r>
                        <a:rPr lang="de-DE" dirty="0"/>
                        <a:t>Vitos Klinik Eichberg-Wiesbaden-Biebrich</a:t>
                      </a:r>
                      <a:r>
                        <a:rPr lang="de-DE" baseline="0" dirty="0"/>
                        <a:t> (Tagesklinik)</a:t>
                      </a:r>
                      <a:endParaRPr lang="de-DE" dirty="0"/>
                    </a:p>
                  </a:txBody>
                  <a:tcPr>
                    <a:solidFill>
                      <a:srgbClr val="AEC3DC"/>
                    </a:solidFill>
                  </a:tcPr>
                </a:tc>
                <a:tc>
                  <a:txBody>
                    <a:bodyPr/>
                    <a:lstStyle/>
                    <a:p>
                      <a:r>
                        <a:rPr lang="de-DE" dirty="0"/>
                        <a:t>2</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21.10.2024</a:t>
                      </a:r>
                    </a:p>
                  </a:txBody>
                  <a:tcPr>
                    <a:solidFill>
                      <a:srgbClr val="AEC3DC"/>
                    </a:solidFill>
                  </a:tcPr>
                </a:tc>
                <a:tc>
                  <a:txBody>
                    <a:bodyPr/>
                    <a:lstStyle/>
                    <a:p>
                      <a:r>
                        <a:rPr lang="de-DE" dirty="0"/>
                        <a:t>Wiesbaden-Biebrich</a:t>
                      </a:r>
                    </a:p>
                  </a:txBody>
                  <a:tcPr>
                    <a:solidFill>
                      <a:srgbClr val="AEC3DC"/>
                    </a:solidFill>
                  </a:tcPr>
                </a:tc>
                <a:extLst>
                  <a:ext uri="{0D108BD9-81ED-4DB2-BD59-A6C34878D82A}">
                    <a16:rowId xmlns:a16="http://schemas.microsoft.com/office/drawing/2014/main" val="657511878"/>
                  </a:ext>
                </a:extLst>
              </a:tr>
              <a:tr h="370840">
                <a:tc rowSpan="2">
                  <a:txBody>
                    <a:bodyPr/>
                    <a:lstStyle/>
                    <a:p>
                      <a:r>
                        <a:rPr lang="de-DE" dirty="0"/>
                        <a:t>Tagesklinik</a:t>
                      </a:r>
                      <a:r>
                        <a:rPr lang="de-DE" baseline="0" dirty="0"/>
                        <a:t> für Psychiatrie und Psychotherapie, GPS Mainz</a:t>
                      </a:r>
                      <a:endParaRPr lang="de-DE" dirty="0"/>
                    </a:p>
                  </a:txBody>
                  <a:tcPr>
                    <a:solidFill>
                      <a:srgbClr val="AEC3DC"/>
                    </a:solidFill>
                  </a:tcPr>
                </a:tc>
                <a:tc>
                  <a:txBody>
                    <a:bodyPr/>
                    <a:lstStyle/>
                    <a:p>
                      <a:r>
                        <a:rPr lang="de-DE" dirty="0"/>
                        <a:t>1</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21.10.2024</a:t>
                      </a:r>
                    </a:p>
                  </a:txBody>
                  <a:tcPr>
                    <a:solidFill>
                      <a:srgbClr val="AEC3DC"/>
                    </a:solidFill>
                  </a:tcPr>
                </a:tc>
                <a:tc rowSpan="2">
                  <a:txBody>
                    <a:bodyPr/>
                    <a:lstStyle/>
                    <a:p>
                      <a:r>
                        <a:rPr lang="de-DE" dirty="0"/>
                        <a:t>Mainz</a:t>
                      </a:r>
                    </a:p>
                  </a:txBody>
                  <a:tcPr>
                    <a:solidFill>
                      <a:srgbClr val="AEC3DC"/>
                    </a:solidFill>
                  </a:tcPr>
                </a:tc>
                <a:extLst>
                  <a:ext uri="{0D108BD9-81ED-4DB2-BD59-A6C34878D82A}">
                    <a16:rowId xmlns:a16="http://schemas.microsoft.com/office/drawing/2014/main" val="2747225079"/>
                  </a:ext>
                </a:extLst>
              </a:tr>
              <a:tr h="370840">
                <a:tc vMerge="1">
                  <a:txBody>
                    <a:bodyPr/>
                    <a:lstStyle/>
                    <a:p>
                      <a:endParaRPr lang="de-DE" dirty="0"/>
                    </a:p>
                  </a:txBody>
                  <a:tcPr>
                    <a:solidFill>
                      <a:srgbClr val="AEC3DC"/>
                    </a:solidFill>
                  </a:tcPr>
                </a:tc>
                <a:tc>
                  <a:txBody>
                    <a:bodyPr/>
                    <a:lstStyle/>
                    <a:p>
                      <a:r>
                        <a:rPr lang="de-DE" dirty="0"/>
                        <a:t>1</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ca. 06.01.2025</a:t>
                      </a:r>
                      <a:endParaRPr lang="de-DE" sz="900" dirty="0"/>
                    </a:p>
                  </a:txBody>
                  <a:tcPr>
                    <a:solidFill>
                      <a:srgbClr val="AEC3DC"/>
                    </a:solidFill>
                  </a:tcPr>
                </a:tc>
                <a:tc vMerge="1">
                  <a:txBody>
                    <a:bodyPr/>
                    <a:lstStyle/>
                    <a:p>
                      <a:endParaRPr lang="de-DE" dirty="0"/>
                    </a:p>
                  </a:txBody>
                  <a:tcPr>
                    <a:solidFill>
                      <a:srgbClr val="AEC3DC"/>
                    </a:solidFill>
                  </a:tcPr>
                </a:tc>
                <a:extLst>
                  <a:ext uri="{0D108BD9-81ED-4DB2-BD59-A6C34878D82A}">
                    <a16:rowId xmlns:a16="http://schemas.microsoft.com/office/drawing/2014/main" val="1771625708"/>
                  </a:ext>
                </a:extLst>
              </a:tr>
              <a:tr h="370840">
                <a:tc rowSpan="2">
                  <a:txBody>
                    <a:bodyPr/>
                    <a:lstStyle/>
                    <a:p>
                      <a:r>
                        <a:rPr lang="de-DE" dirty="0"/>
                        <a:t>Klinik für Psychiatrie und Psychotherapie, </a:t>
                      </a:r>
                      <a:r>
                        <a:rPr lang="de-DE" dirty="0" err="1"/>
                        <a:t>Agaplesion</a:t>
                      </a:r>
                      <a:r>
                        <a:rPr lang="de-DE" dirty="0"/>
                        <a:t> Elisabethenstift GmbH Darmstadt</a:t>
                      </a:r>
                    </a:p>
                  </a:txBody>
                  <a:tcPr>
                    <a:solidFill>
                      <a:srgbClr val="AEC3DC"/>
                    </a:solidFill>
                  </a:tcPr>
                </a:tc>
                <a:tc>
                  <a:txBody>
                    <a:bodyPr/>
                    <a:lstStyle/>
                    <a:p>
                      <a:r>
                        <a:rPr lang="de-DE" dirty="0"/>
                        <a:t>1</a:t>
                      </a:r>
                    </a:p>
                  </a:txBody>
                  <a:tcPr>
                    <a:solidFill>
                      <a:srgbClr val="AEC3DC"/>
                    </a:solidFill>
                  </a:tcPr>
                </a:tc>
                <a:tc>
                  <a:txBody>
                    <a:bodyPr/>
                    <a:lstStyle/>
                    <a:p>
                      <a:r>
                        <a:rPr lang="de-DE" dirty="0"/>
                        <a:t>21.10.2024</a:t>
                      </a:r>
                    </a:p>
                  </a:txBody>
                  <a:tcPr>
                    <a:solidFill>
                      <a:srgbClr val="AEC3DC"/>
                    </a:solidFill>
                  </a:tcPr>
                </a:tc>
                <a:tc rowSpan="2">
                  <a:txBody>
                    <a:bodyPr/>
                    <a:lstStyle/>
                    <a:p>
                      <a:r>
                        <a:rPr lang="de-DE" dirty="0"/>
                        <a:t>Darmstadt</a:t>
                      </a:r>
                    </a:p>
                  </a:txBody>
                  <a:tcPr>
                    <a:solidFill>
                      <a:srgbClr val="AEC3DC"/>
                    </a:solidFill>
                  </a:tcPr>
                </a:tc>
                <a:extLst>
                  <a:ext uri="{0D108BD9-81ED-4DB2-BD59-A6C34878D82A}">
                    <a16:rowId xmlns:a16="http://schemas.microsoft.com/office/drawing/2014/main" val="2452124165"/>
                  </a:ext>
                </a:extLst>
              </a:tr>
              <a:tr h="370840">
                <a:tc vMerge="1">
                  <a:txBody>
                    <a:bodyPr/>
                    <a:lstStyle/>
                    <a:p>
                      <a:endParaRPr lang="de-DE" dirty="0"/>
                    </a:p>
                  </a:txBody>
                  <a:tcPr>
                    <a:solidFill>
                      <a:srgbClr val="AEC3DC"/>
                    </a:solidFill>
                  </a:tcPr>
                </a:tc>
                <a:tc>
                  <a:txBody>
                    <a:bodyPr/>
                    <a:lstStyle/>
                    <a:p>
                      <a:r>
                        <a:rPr lang="de-DE" dirty="0"/>
                        <a:t>1</a:t>
                      </a:r>
                    </a:p>
                  </a:txBody>
                  <a:tcPr>
                    <a:solidFill>
                      <a:srgbClr val="AEC3DC"/>
                    </a:solidFill>
                  </a:tcPr>
                </a:tc>
                <a:tc>
                  <a:txBody>
                    <a:bodyPr/>
                    <a:lstStyle/>
                    <a:p>
                      <a:r>
                        <a:rPr lang="de-DE" dirty="0"/>
                        <a:t>ca.</a:t>
                      </a:r>
                      <a:r>
                        <a:rPr lang="de-DE" baseline="0" dirty="0"/>
                        <a:t> </a:t>
                      </a:r>
                      <a:r>
                        <a:rPr lang="de-DE" dirty="0"/>
                        <a:t>06.01.2025</a:t>
                      </a:r>
                    </a:p>
                  </a:txBody>
                  <a:tcPr>
                    <a:solidFill>
                      <a:srgbClr val="AEC3DC"/>
                    </a:solidFill>
                  </a:tcPr>
                </a:tc>
                <a:tc vMerge="1">
                  <a:txBody>
                    <a:bodyPr/>
                    <a:lstStyle/>
                    <a:p>
                      <a:endParaRPr lang="de-DE" dirty="0"/>
                    </a:p>
                  </a:txBody>
                  <a:tcPr>
                    <a:solidFill>
                      <a:srgbClr val="AEC3DC"/>
                    </a:solidFill>
                  </a:tcPr>
                </a:tc>
                <a:extLst>
                  <a:ext uri="{0D108BD9-81ED-4DB2-BD59-A6C34878D82A}">
                    <a16:rowId xmlns:a16="http://schemas.microsoft.com/office/drawing/2014/main" val="3406782711"/>
                  </a:ext>
                </a:extLst>
              </a:tr>
              <a:tr h="370840">
                <a:tc rowSpan="2">
                  <a:txBody>
                    <a:bodyPr/>
                    <a:lstStyle/>
                    <a:p>
                      <a:r>
                        <a:rPr lang="de-DE" dirty="0"/>
                        <a:t>Allgemeinpsychiatrie 1 und 2,</a:t>
                      </a:r>
                      <a:r>
                        <a:rPr lang="de-DE" baseline="0" dirty="0"/>
                        <a:t> Rheinhessen Fachklinik Alzey</a:t>
                      </a:r>
                      <a:endParaRPr lang="de-DE" dirty="0"/>
                    </a:p>
                  </a:txBody>
                  <a:tcPr>
                    <a:solidFill>
                      <a:srgbClr val="AEC3DC"/>
                    </a:solidFill>
                  </a:tcPr>
                </a:tc>
                <a:tc>
                  <a:txBody>
                    <a:bodyPr/>
                    <a:lstStyle/>
                    <a:p>
                      <a:r>
                        <a:rPr lang="de-DE" dirty="0"/>
                        <a:t>1</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21.10.2024</a:t>
                      </a:r>
                    </a:p>
                  </a:txBody>
                  <a:tcPr>
                    <a:solidFill>
                      <a:srgbClr val="AEC3DC"/>
                    </a:solidFill>
                  </a:tcPr>
                </a:tc>
                <a:tc rowSpan="2">
                  <a:txBody>
                    <a:bodyPr/>
                    <a:lstStyle/>
                    <a:p>
                      <a:r>
                        <a:rPr lang="de-DE" dirty="0"/>
                        <a:t>Alzey</a:t>
                      </a:r>
                    </a:p>
                  </a:txBody>
                  <a:tcPr>
                    <a:solidFill>
                      <a:srgbClr val="AEC3DC"/>
                    </a:solidFill>
                  </a:tcPr>
                </a:tc>
                <a:extLst>
                  <a:ext uri="{0D108BD9-81ED-4DB2-BD59-A6C34878D82A}">
                    <a16:rowId xmlns:a16="http://schemas.microsoft.com/office/drawing/2014/main" val="1914417357"/>
                  </a:ext>
                </a:extLst>
              </a:tr>
              <a:tr h="370840">
                <a:tc vMerge="1">
                  <a:txBody>
                    <a:bodyPr/>
                    <a:lstStyle/>
                    <a:p>
                      <a:endParaRPr lang="de-DE" dirty="0"/>
                    </a:p>
                  </a:txBody>
                  <a:tcPr>
                    <a:solidFill>
                      <a:srgbClr val="AEC3DC"/>
                    </a:solidFill>
                  </a:tcPr>
                </a:tc>
                <a:tc>
                  <a:txBody>
                    <a:bodyPr/>
                    <a:lstStyle/>
                    <a:p>
                      <a:r>
                        <a:rPr lang="de-DE" dirty="0"/>
                        <a:t>1</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ca. 06.01.2025</a:t>
                      </a:r>
                    </a:p>
                  </a:txBody>
                  <a:tcPr>
                    <a:solidFill>
                      <a:srgbClr val="AEC3DC"/>
                    </a:solidFill>
                  </a:tcPr>
                </a:tc>
                <a:tc vMerge="1">
                  <a:txBody>
                    <a:bodyPr/>
                    <a:lstStyle/>
                    <a:p>
                      <a:endParaRPr lang="de-DE" dirty="0"/>
                    </a:p>
                  </a:txBody>
                  <a:tcPr>
                    <a:solidFill>
                      <a:srgbClr val="AEC3DC"/>
                    </a:solidFill>
                  </a:tcPr>
                </a:tc>
                <a:extLst>
                  <a:ext uri="{0D108BD9-81ED-4DB2-BD59-A6C34878D82A}">
                    <a16:rowId xmlns:a16="http://schemas.microsoft.com/office/drawing/2014/main" val="3372206707"/>
                  </a:ext>
                </a:extLst>
              </a:tr>
            </a:tbl>
          </a:graphicData>
        </a:graphic>
      </p:graphicFrame>
    </p:spTree>
    <p:extLst>
      <p:ext uri="{BB962C8B-B14F-4D97-AF65-F5344CB8AC3E}">
        <p14:creationId xmlns:p14="http://schemas.microsoft.com/office/powerpoint/2010/main" val="2870195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dirty="0"/>
              <a:t>Übersicht WiSe 2024/25 </a:t>
            </a:r>
          </a:p>
        </p:txBody>
      </p:sp>
      <p:sp>
        <p:nvSpPr>
          <p:cNvPr id="10243"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0E17C7F7-DBC3-4044-BB50-44ACCC0531B2}" type="slidenum">
              <a:rPr lang="de-DE" altLang="de-DE" sz="800" smtClean="0">
                <a:solidFill>
                  <a:schemeClr val="bg1"/>
                </a:solidFill>
              </a:rPr>
              <a:pPr>
                <a:spcBef>
                  <a:spcPct val="0"/>
                </a:spcBef>
                <a:buClrTx/>
                <a:buFontTx/>
                <a:buNone/>
              </a:pPr>
              <a:t>11</a:t>
            </a:fld>
            <a:endParaRPr lang="de-DE" altLang="de-DE" sz="800">
              <a:solidFill>
                <a:schemeClr val="bg1"/>
              </a:solidFill>
            </a:endParaRPr>
          </a:p>
        </p:txBody>
      </p:sp>
      <p:sp>
        <p:nvSpPr>
          <p:cNvPr id="2" name="Inhaltsplatzhalter 1">
            <a:extLst>
              <a:ext uri="{FF2B5EF4-FFF2-40B4-BE49-F238E27FC236}">
                <a16:creationId xmlns:a16="http://schemas.microsoft.com/office/drawing/2014/main" id="{C376A23C-350F-E5F9-5738-EC1F236D903D}"/>
              </a:ext>
            </a:extLst>
          </p:cNvPr>
          <p:cNvSpPr>
            <a:spLocks noGrp="1"/>
          </p:cNvSpPr>
          <p:nvPr>
            <p:ph idx="1"/>
          </p:nvPr>
        </p:nvSpPr>
        <p:spPr/>
        <p:txBody>
          <a:bodyPr/>
          <a:lstStyle/>
          <a:p>
            <a:pPr marL="0" indent="0">
              <a:buNone/>
            </a:pPr>
            <a:r>
              <a:rPr lang="en-US" dirty="0"/>
              <a:t> </a:t>
            </a:r>
          </a:p>
        </p:txBody>
      </p:sp>
      <p:sp>
        <p:nvSpPr>
          <p:cNvPr id="3" name="Rechteck 2">
            <a:extLst>
              <a:ext uri="{FF2B5EF4-FFF2-40B4-BE49-F238E27FC236}">
                <a16:creationId xmlns:a16="http://schemas.microsoft.com/office/drawing/2014/main" id="{275A226E-1234-9E71-591E-FD34DED8DFBF}"/>
              </a:ext>
            </a:extLst>
          </p:cNvPr>
          <p:cNvSpPr/>
          <p:nvPr/>
        </p:nvSpPr>
        <p:spPr>
          <a:xfrm>
            <a:off x="611560" y="2854097"/>
            <a:ext cx="7920880" cy="72008"/>
          </a:xfrm>
          <a:prstGeom prst="rect">
            <a:avLst/>
          </a:prstGeom>
          <a:solidFill>
            <a:srgbClr val="003C7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feld 3">
            <a:extLst>
              <a:ext uri="{FF2B5EF4-FFF2-40B4-BE49-F238E27FC236}">
                <a16:creationId xmlns:a16="http://schemas.microsoft.com/office/drawing/2014/main" id="{7BF680BF-88DE-79CE-72B5-D676A6E41080}"/>
              </a:ext>
            </a:extLst>
          </p:cNvPr>
          <p:cNvSpPr txBox="1"/>
          <p:nvPr/>
        </p:nvSpPr>
        <p:spPr>
          <a:xfrm>
            <a:off x="457200" y="3071282"/>
            <a:ext cx="8291265" cy="430887"/>
          </a:xfrm>
          <a:prstGeom prst="rect">
            <a:avLst/>
          </a:prstGeom>
          <a:noFill/>
        </p:spPr>
        <p:txBody>
          <a:bodyPr wrap="square" rtlCol="0">
            <a:spAutoFit/>
          </a:bodyPr>
          <a:lstStyle/>
          <a:p>
            <a:r>
              <a:rPr lang="en-US" sz="2200" dirty="0"/>
              <a:t>Jan.   Feb.  Mär.  Apr.  Mai  Jun.  Jul.  Aug.  Sep.  Okt.  Nov.  Dez</a:t>
            </a:r>
            <a:r>
              <a:rPr lang="en-US" sz="1600" dirty="0"/>
              <a:t>.</a:t>
            </a:r>
          </a:p>
        </p:txBody>
      </p:sp>
      <p:sp>
        <p:nvSpPr>
          <p:cNvPr id="5" name="Textfeld 4">
            <a:extLst>
              <a:ext uri="{FF2B5EF4-FFF2-40B4-BE49-F238E27FC236}">
                <a16:creationId xmlns:a16="http://schemas.microsoft.com/office/drawing/2014/main" id="{C18369D4-4E42-A88E-A3C2-055C00F16355}"/>
              </a:ext>
            </a:extLst>
          </p:cNvPr>
          <p:cNvSpPr txBox="1"/>
          <p:nvPr/>
        </p:nvSpPr>
        <p:spPr>
          <a:xfrm>
            <a:off x="457200" y="3502169"/>
            <a:ext cx="864096" cy="430887"/>
          </a:xfrm>
          <a:prstGeom prst="rect">
            <a:avLst/>
          </a:prstGeom>
          <a:noFill/>
        </p:spPr>
        <p:txBody>
          <a:bodyPr wrap="square" rtlCol="0">
            <a:spAutoFit/>
          </a:bodyPr>
          <a:lstStyle/>
          <a:p>
            <a:r>
              <a:rPr lang="en-US" sz="2200" b="1" dirty="0"/>
              <a:t>2024</a:t>
            </a:r>
          </a:p>
        </p:txBody>
      </p:sp>
      <p:sp>
        <p:nvSpPr>
          <p:cNvPr id="6" name="Rechteck 5">
            <a:extLst>
              <a:ext uri="{FF2B5EF4-FFF2-40B4-BE49-F238E27FC236}">
                <a16:creationId xmlns:a16="http://schemas.microsoft.com/office/drawing/2014/main" id="{A2D9950A-FE39-3BDD-634E-8A10A857940C}"/>
              </a:ext>
            </a:extLst>
          </p:cNvPr>
          <p:cNvSpPr/>
          <p:nvPr/>
        </p:nvSpPr>
        <p:spPr>
          <a:xfrm>
            <a:off x="580727" y="5173227"/>
            <a:ext cx="7920880" cy="72008"/>
          </a:xfrm>
          <a:prstGeom prst="rect">
            <a:avLst/>
          </a:prstGeom>
          <a:solidFill>
            <a:srgbClr val="003C7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feld 6">
            <a:extLst>
              <a:ext uri="{FF2B5EF4-FFF2-40B4-BE49-F238E27FC236}">
                <a16:creationId xmlns:a16="http://schemas.microsoft.com/office/drawing/2014/main" id="{D04EBB17-F897-543A-AC44-3D1270E08F04}"/>
              </a:ext>
            </a:extLst>
          </p:cNvPr>
          <p:cNvSpPr txBox="1"/>
          <p:nvPr/>
        </p:nvSpPr>
        <p:spPr>
          <a:xfrm>
            <a:off x="426367" y="5390412"/>
            <a:ext cx="8291265" cy="430887"/>
          </a:xfrm>
          <a:prstGeom prst="rect">
            <a:avLst/>
          </a:prstGeom>
          <a:noFill/>
        </p:spPr>
        <p:txBody>
          <a:bodyPr wrap="square" rtlCol="0">
            <a:spAutoFit/>
          </a:bodyPr>
          <a:lstStyle/>
          <a:p>
            <a:r>
              <a:rPr lang="en-US" sz="2200" dirty="0"/>
              <a:t>Jan.   Feb.  Mär.  Apr.  Mai  Jun.  Jul.  Aug.  Sep.  Okt.  Nov.  Dez</a:t>
            </a:r>
            <a:r>
              <a:rPr lang="en-US" sz="1600" dirty="0"/>
              <a:t>.</a:t>
            </a:r>
          </a:p>
        </p:txBody>
      </p:sp>
      <p:sp>
        <p:nvSpPr>
          <p:cNvPr id="8" name="Textfeld 7">
            <a:extLst>
              <a:ext uri="{FF2B5EF4-FFF2-40B4-BE49-F238E27FC236}">
                <a16:creationId xmlns:a16="http://schemas.microsoft.com/office/drawing/2014/main" id="{6A5C626B-A51C-8B7B-D1B5-5B77B0AD9C2E}"/>
              </a:ext>
            </a:extLst>
          </p:cNvPr>
          <p:cNvSpPr txBox="1"/>
          <p:nvPr/>
        </p:nvSpPr>
        <p:spPr>
          <a:xfrm>
            <a:off x="426367" y="5821299"/>
            <a:ext cx="864096" cy="430887"/>
          </a:xfrm>
          <a:prstGeom prst="rect">
            <a:avLst/>
          </a:prstGeom>
          <a:noFill/>
        </p:spPr>
        <p:txBody>
          <a:bodyPr wrap="square" rtlCol="0">
            <a:spAutoFit/>
          </a:bodyPr>
          <a:lstStyle/>
          <a:p>
            <a:r>
              <a:rPr lang="en-US" sz="2200" b="1" dirty="0"/>
              <a:t>2025</a:t>
            </a:r>
          </a:p>
        </p:txBody>
      </p:sp>
      <p:sp>
        <p:nvSpPr>
          <p:cNvPr id="12" name="Textfeld 11">
            <a:extLst>
              <a:ext uri="{FF2B5EF4-FFF2-40B4-BE49-F238E27FC236}">
                <a16:creationId xmlns:a16="http://schemas.microsoft.com/office/drawing/2014/main" id="{ABAFE11F-DDAB-0C1E-3172-29B960D32257}"/>
              </a:ext>
            </a:extLst>
          </p:cNvPr>
          <p:cNvSpPr txBox="1"/>
          <p:nvPr/>
        </p:nvSpPr>
        <p:spPr>
          <a:xfrm>
            <a:off x="478336" y="1852267"/>
            <a:ext cx="1645239" cy="584775"/>
          </a:xfrm>
          <a:prstGeom prst="rect">
            <a:avLst/>
          </a:prstGeom>
          <a:noFill/>
          <a:ln w="19050">
            <a:solidFill>
              <a:srgbClr val="C00000"/>
            </a:solidFill>
          </a:ln>
        </p:spPr>
        <p:txBody>
          <a:bodyPr wrap="square" rtlCol="0">
            <a:spAutoFit/>
          </a:bodyPr>
          <a:lstStyle/>
          <a:p>
            <a:r>
              <a:rPr lang="en-US" sz="1600" dirty="0"/>
              <a:t>Anmeldephase23.01.-08.02.24</a:t>
            </a:r>
          </a:p>
        </p:txBody>
      </p:sp>
      <p:sp>
        <p:nvSpPr>
          <p:cNvPr id="16" name="Textfeld 15">
            <a:extLst>
              <a:ext uri="{FF2B5EF4-FFF2-40B4-BE49-F238E27FC236}">
                <a16:creationId xmlns:a16="http://schemas.microsoft.com/office/drawing/2014/main" id="{FDF0C655-35AE-DE5D-348E-3187DB5CCBBA}"/>
              </a:ext>
            </a:extLst>
          </p:cNvPr>
          <p:cNvSpPr txBox="1"/>
          <p:nvPr/>
        </p:nvSpPr>
        <p:spPr>
          <a:xfrm>
            <a:off x="2195736" y="1836492"/>
            <a:ext cx="2088232" cy="830997"/>
          </a:xfrm>
          <a:prstGeom prst="rect">
            <a:avLst/>
          </a:prstGeom>
          <a:noFill/>
          <a:ln w="19050">
            <a:solidFill>
              <a:srgbClr val="FFC000"/>
            </a:solidFill>
          </a:ln>
        </p:spPr>
        <p:txBody>
          <a:bodyPr wrap="square" rtlCol="0">
            <a:spAutoFit/>
          </a:bodyPr>
          <a:lstStyle/>
          <a:p>
            <a:r>
              <a:rPr lang="en-US" sz="1600" dirty="0"/>
              <a:t>Anmeldephase Nachrückverfahren</a:t>
            </a:r>
          </a:p>
          <a:p>
            <a:r>
              <a:rPr lang="en-US" sz="1600" dirty="0"/>
              <a:t>08.04.-11.04.24</a:t>
            </a:r>
          </a:p>
        </p:txBody>
      </p:sp>
      <p:sp>
        <p:nvSpPr>
          <p:cNvPr id="18" name="Textfeld 17">
            <a:extLst>
              <a:ext uri="{FF2B5EF4-FFF2-40B4-BE49-F238E27FC236}">
                <a16:creationId xmlns:a16="http://schemas.microsoft.com/office/drawing/2014/main" id="{A4382404-53F7-A9AB-16DE-664F1A0E6471}"/>
              </a:ext>
            </a:extLst>
          </p:cNvPr>
          <p:cNvSpPr txBox="1"/>
          <p:nvPr/>
        </p:nvSpPr>
        <p:spPr>
          <a:xfrm>
            <a:off x="6660232" y="2073761"/>
            <a:ext cx="1882897" cy="584775"/>
          </a:xfrm>
          <a:prstGeom prst="rect">
            <a:avLst/>
          </a:prstGeom>
          <a:noFill/>
          <a:ln w="19050">
            <a:solidFill>
              <a:srgbClr val="80A1C9"/>
            </a:solidFill>
          </a:ln>
        </p:spPr>
        <p:txBody>
          <a:bodyPr wrap="square" rtlCol="0">
            <a:spAutoFit/>
          </a:bodyPr>
          <a:lstStyle/>
          <a:p>
            <a:r>
              <a:rPr lang="en-US" sz="1600" dirty="0"/>
              <a:t>1. Phase</a:t>
            </a:r>
          </a:p>
          <a:p>
            <a:r>
              <a:rPr lang="en-US" sz="1600" dirty="0"/>
              <a:t>21.10.24-10.01.25</a:t>
            </a:r>
          </a:p>
        </p:txBody>
      </p:sp>
      <p:sp>
        <p:nvSpPr>
          <p:cNvPr id="20" name="Textfeld 19">
            <a:extLst>
              <a:ext uri="{FF2B5EF4-FFF2-40B4-BE49-F238E27FC236}">
                <a16:creationId xmlns:a16="http://schemas.microsoft.com/office/drawing/2014/main" id="{2D5E0D94-E6F0-C7E4-1115-2BFD4D74F889}"/>
              </a:ext>
            </a:extLst>
          </p:cNvPr>
          <p:cNvSpPr txBox="1"/>
          <p:nvPr/>
        </p:nvSpPr>
        <p:spPr>
          <a:xfrm>
            <a:off x="683788" y="4365104"/>
            <a:ext cx="1941320" cy="584775"/>
          </a:xfrm>
          <a:prstGeom prst="rect">
            <a:avLst/>
          </a:prstGeom>
          <a:noFill/>
          <a:ln w="19050">
            <a:solidFill>
              <a:schemeClr val="accent1">
                <a:lumMod val="50000"/>
              </a:schemeClr>
            </a:solidFill>
          </a:ln>
        </p:spPr>
        <p:txBody>
          <a:bodyPr wrap="square" rtlCol="0">
            <a:spAutoFit/>
          </a:bodyPr>
          <a:lstStyle/>
          <a:p>
            <a:r>
              <a:rPr lang="en-US" sz="1600" dirty="0"/>
              <a:t>2. Phase</a:t>
            </a:r>
          </a:p>
          <a:p>
            <a:r>
              <a:rPr lang="en-US" sz="1600" dirty="0"/>
              <a:t>ca. 06.01.-28.03.25</a:t>
            </a:r>
          </a:p>
        </p:txBody>
      </p:sp>
      <p:sp>
        <p:nvSpPr>
          <p:cNvPr id="26" name="Rechteck 25">
            <a:extLst>
              <a:ext uri="{FF2B5EF4-FFF2-40B4-BE49-F238E27FC236}">
                <a16:creationId xmlns:a16="http://schemas.microsoft.com/office/drawing/2014/main" id="{293EE30A-F723-60D0-67B6-B8F60B7C82A0}"/>
              </a:ext>
            </a:extLst>
          </p:cNvPr>
          <p:cNvSpPr/>
          <p:nvPr/>
        </p:nvSpPr>
        <p:spPr>
          <a:xfrm>
            <a:off x="7050655" y="2780928"/>
            <a:ext cx="1481785" cy="71600"/>
          </a:xfrm>
          <a:prstGeom prst="rect">
            <a:avLst/>
          </a:prstGeom>
          <a:solidFill>
            <a:srgbClr val="80A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Gerade Verbindung mit Pfeil 18">
            <a:extLst>
              <a:ext uri="{FF2B5EF4-FFF2-40B4-BE49-F238E27FC236}">
                <a16:creationId xmlns:a16="http://schemas.microsoft.com/office/drawing/2014/main" id="{46E44262-A92C-AD70-10F7-67CF4D9F7F8F}"/>
              </a:ext>
            </a:extLst>
          </p:cNvPr>
          <p:cNvCxnSpPr>
            <a:cxnSpLocks/>
          </p:cNvCxnSpPr>
          <p:nvPr/>
        </p:nvCxnSpPr>
        <p:spPr>
          <a:xfrm>
            <a:off x="7050655" y="2667489"/>
            <a:ext cx="0" cy="17711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7" name="Rechteck 26">
            <a:extLst>
              <a:ext uri="{FF2B5EF4-FFF2-40B4-BE49-F238E27FC236}">
                <a16:creationId xmlns:a16="http://schemas.microsoft.com/office/drawing/2014/main" id="{9D3CD47F-3506-4BCD-7D8B-6AEC05135511}"/>
              </a:ext>
            </a:extLst>
          </p:cNvPr>
          <p:cNvSpPr/>
          <p:nvPr/>
        </p:nvSpPr>
        <p:spPr>
          <a:xfrm>
            <a:off x="576768" y="5100486"/>
            <a:ext cx="420024" cy="72008"/>
          </a:xfrm>
          <a:prstGeom prst="rect">
            <a:avLst/>
          </a:prstGeom>
          <a:solidFill>
            <a:srgbClr val="80A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hteck 27">
            <a:extLst>
              <a:ext uri="{FF2B5EF4-FFF2-40B4-BE49-F238E27FC236}">
                <a16:creationId xmlns:a16="http://schemas.microsoft.com/office/drawing/2014/main" id="{D83694C4-B0AA-FBFD-92FF-422B79107264}"/>
              </a:ext>
            </a:extLst>
          </p:cNvPr>
          <p:cNvSpPr/>
          <p:nvPr/>
        </p:nvSpPr>
        <p:spPr>
          <a:xfrm>
            <a:off x="743186" y="5109203"/>
            <a:ext cx="1635177" cy="63291"/>
          </a:xfrm>
          <a:prstGeom prst="rect">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50000"/>
                </a:schemeClr>
              </a:solidFill>
            </a:endParaRPr>
          </a:p>
        </p:txBody>
      </p:sp>
      <p:cxnSp>
        <p:nvCxnSpPr>
          <p:cNvPr id="21" name="Gerade Verbindung mit Pfeil 20">
            <a:extLst>
              <a:ext uri="{FF2B5EF4-FFF2-40B4-BE49-F238E27FC236}">
                <a16:creationId xmlns:a16="http://schemas.microsoft.com/office/drawing/2014/main" id="{C247BA42-07C0-F0EF-0D80-84869DF09BEF}"/>
              </a:ext>
            </a:extLst>
          </p:cNvPr>
          <p:cNvCxnSpPr>
            <a:cxnSpLocks/>
          </p:cNvCxnSpPr>
          <p:nvPr/>
        </p:nvCxnSpPr>
        <p:spPr>
          <a:xfrm>
            <a:off x="786780" y="4970230"/>
            <a:ext cx="0" cy="17711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9" name="Rechteck 28">
            <a:extLst>
              <a:ext uri="{FF2B5EF4-FFF2-40B4-BE49-F238E27FC236}">
                <a16:creationId xmlns:a16="http://schemas.microsoft.com/office/drawing/2014/main" id="{ECF9C6C8-3706-7446-A093-0224D83B6136}"/>
              </a:ext>
            </a:extLst>
          </p:cNvPr>
          <p:cNvSpPr/>
          <p:nvPr/>
        </p:nvSpPr>
        <p:spPr>
          <a:xfrm>
            <a:off x="1703552" y="2788006"/>
            <a:ext cx="420024" cy="72008"/>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Gerade Verbindung mit Pfeil 13">
            <a:extLst>
              <a:ext uri="{FF2B5EF4-FFF2-40B4-BE49-F238E27FC236}">
                <a16:creationId xmlns:a16="http://schemas.microsoft.com/office/drawing/2014/main" id="{5A96333C-80A2-2EF1-42BB-E36BA31D5393}"/>
              </a:ext>
            </a:extLst>
          </p:cNvPr>
          <p:cNvCxnSpPr>
            <a:cxnSpLocks/>
          </p:cNvCxnSpPr>
          <p:nvPr/>
        </p:nvCxnSpPr>
        <p:spPr>
          <a:xfrm>
            <a:off x="1763688" y="2675412"/>
            <a:ext cx="0" cy="17711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0" name="Rechteck 29">
            <a:extLst>
              <a:ext uri="{FF2B5EF4-FFF2-40B4-BE49-F238E27FC236}">
                <a16:creationId xmlns:a16="http://schemas.microsoft.com/office/drawing/2014/main" id="{E1F26F7C-DC4D-BD27-38F1-0C80DDE01772}"/>
              </a:ext>
            </a:extLst>
          </p:cNvPr>
          <p:cNvSpPr/>
          <p:nvPr/>
        </p:nvSpPr>
        <p:spPr>
          <a:xfrm>
            <a:off x="2625108" y="2764183"/>
            <a:ext cx="420024" cy="72008"/>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Gerade Verbindung mit Pfeil 16">
            <a:extLst>
              <a:ext uri="{FF2B5EF4-FFF2-40B4-BE49-F238E27FC236}">
                <a16:creationId xmlns:a16="http://schemas.microsoft.com/office/drawing/2014/main" id="{17AA78F2-5513-A3D9-8F3C-DB5F7CC83CFB}"/>
              </a:ext>
            </a:extLst>
          </p:cNvPr>
          <p:cNvCxnSpPr>
            <a:cxnSpLocks/>
          </p:cNvCxnSpPr>
          <p:nvPr/>
        </p:nvCxnSpPr>
        <p:spPr>
          <a:xfrm>
            <a:off x="2625109" y="2692370"/>
            <a:ext cx="0" cy="177116"/>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01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e-DE" altLang="de-DE" dirty="0"/>
              <a:t>Haltung</a:t>
            </a:r>
          </a:p>
        </p:txBody>
      </p:sp>
      <p:sp>
        <p:nvSpPr>
          <p:cNvPr id="11267" name="Inhaltsplatzhalter 2"/>
          <p:cNvSpPr>
            <a:spLocks noGrp="1"/>
          </p:cNvSpPr>
          <p:nvPr>
            <p:ph idx="1"/>
          </p:nvPr>
        </p:nvSpPr>
        <p:spPr/>
        <p:txBody>
          <a:bodyPr/>
          <a:lstStyle/>
          <a:p>
            <a:pPr marL="0" indent="0" algn="ctr">
              <a:buNone/>
            </a:pPr>
            <a:endParaRPr lang="de-DE" dirty="0"/>
          </a:p>
          <a:p>
            <a:pPr marL="0" indent="0" algn="ctr">
              <a:buNone/>
            </a:pPr>
            <a:endParaRPr lang="de-DE" dirty="0"/>
          </a:p>
          <a:p>
            <a:pPr marL="0" indent="0" algn="ctr">
              <a:buNone/>
            </a:pPr>
            <a:r>
              <a:rPr lang="de-DE" dirty="0"/>
              <a:t>„Sie beeinflussen maßgeblich, wie viel Sie in der Klinik lernen. Gestalten Sie Ihre Zeit mit!"</a:t>
            </a:r>
            <a:endParaRPr lang="de-DE" altLang="de-DE" dirty="0"/>
          </a:p>
        </p:txBody>
      </p:sp>
      <p:sp>
        <p:nvSpPr>
          <p:cNvPr id="11268"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379A6F79-A706-49EE-B8AF-8CDE18B48A50}" type="slidenum">
              <a:rPr lang="de-DE" altLang="de-DE" sz="800" smtClean="0">
                <a:solidFill>
                  <a:schemeClr val="bg1"/>
                </a:solidFill>
              </a:rPr>
              <a:pPr>
                <a:spcBef>
                  <a:spcPct val="0"/>
                </a:spcBef>
                <a:buClrTx/>
                <a:buFontTx/>
                <a:buNone/>
              </a:pPr>
              <a:t>12</a:t>
            </a:fld>
            <a:endParaRPr lang="de-DE" altLang="de-DE" sz="800">
              <a:solidFill>
                <a:schemeClr val="bg1"/>
              </a:solidFill>
            </a:endParaRPr>
          </a:p>
        </p:txBody>
      </p:sp>
    </p:spTree>
    <p:extLst>
      <p:ext uri="{BB962C8B-B14F-4D97-AF65-F5344CB8AC3E}">
        <p14:creationId xmlns:p14="http://schemas.microsoft.com/office/powerpoint/2010/main" val="2672232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e-DE" altLang="de-DE" dirty="0"/>
              <a:t>Kontakt zur BQT III Koordinationsstelle</a:t>
            </a:r>
          </a:p>
        </p:txBody>
      </p:sp>
      <p:sp>
        <p:nvSpPr>
          <p:cNvPr id="11267" name="Inhaltsplatzhalter 2"/>
          <p:cNvSpPr>
            <a:spLocks noGrp="1"/>
          </p:cNvSpPr>
          <p:nvPr>
            <p:ph idx="1"/>
          </p:nvPr>
        </p:nvSpPr>
        <p:spPr/>
        <p:txBody>
          <a:bodyPr/>
          <a:lstStyle/>
          <a:p>
            <a:pPr marL="0" indent="0" eaLnBrk="1" hangingPunct="1">
              <a:buFont typeface="Wingdings" panose="05000000000000000000" pitchFamily="2" charset="2"/>
              <a:buNone/>
            </a:pPr>
            <a:endParaRPr lang="de-DE" altLang="de-DE" sz="2000" dirty="0"/>
          </a:p>
          <a:p>
            <a:pPr marL="0" indent="0" eaLnBrk="1" hangingPunct="1">
              <a:buFont typeface="Wingdings" panose="05000000000000000000" pitchFamily="2" charset="2"/>
              <a:buNone/>
            </a:pPr>
            <a:r>
              <a:rPr lang="de-DE" altLang="de-DE" sz="2000" dirty="0" err="1"/>
              <a:t>M.Sc</a:t>
            </a:r>
            <a:r>
              <a:rPr lang="de-DE" altLang="de-DE" sz="2000" dirty="0"/>
              <a:t>. Psych. Jessica Knodel </a:t>
            </a:r>
          </a:p>
          <a:p>
            <a:pPr marL="0" indent="0" eaLnBrk="1" hangingPunct="1">
              <a:buFont typeface="Wingdings" panose="05000000000000000000" pitchFamily="2" charset="2"/>
              <a:buNone/>
            </a:pPr>
            <a:r>
              <a:rPr lang="de-DE" altLang="de-DE" sz="1600" dirty="0"/>
              <a:t>Koordination Psychologisches Praktikum </a:t>
            </a:r>
          </a:p>
          <a:p>
            <a:pPr marL="0" indent="0" eaLnBrk="1" hangingPunct="1">
              <a:buFont typeface="Wingdings" panose="05000000000000000000" pitchFamily="2" charset="2"/>
              <a:buNone/>
            </a:pPr>
            <a:r>
              <a:rPr lang="de-DE" altLang="de-DE" sz="1600" dirty="0">
                <a:hlinkClick r:id="rId2"/>
              </a:rPr>
              <a:t>psychologie.praktikum@unimedizin-mainz.de</a:t>
            </a:r>
            <a:endParaRPr lang="de-DE" altLang="de-DE" sz="1600" dirty="0"/>
          </a:p>
          <a:p>
            <a:pPr marL="0" indent="0" eaLnBrk="1" hangingPunct="1">
              <a:buFont typeface="Wingdings" panose="05000000000000000000" pitchFamily="2" charset="2"/>
              <a:buNone/>
            </a:pPr>
            <a:endParaRPr lang="de-DE" altLang="de-DE" sz="2400" dirty="0"/>
          </a:p>
          <a:p>
            <a:pPr marL="0" indent="0" eaLnBrk="1" hangingPunct="1">
              <a:buNone/>
            </a:pPr>
            <a:r>
              <a:rPr lang="de-DE" altLang="de-DE" sz="2000" dirty="0" err="1"/>
              <a:t>M.Sc</a:t>
            </a:r>
            <a:r>
              <a:rPr lang="de-DE" altLang="de-DE" sz="2000" dirty="0"/>
              <a:t>. Psych. Daniela Kohlhaas </a:t>
            </a:r>
          </a:p>
          <a:p>
            <a:pPr marL="0" indent="0" eaLnBrk="1" hangingPunct="1">
              <a:buFont typeface="Wingdings" panose="05000000000000000000" pitchFamily="2" charset="2"/>
              <a:buNone/>
            </a:pPr>
            <a:r>
              <a:rPr lang="de-DE" altLang="de-DE" sz="1600" dirty="0"/>
              <a:t>Koordination Psychologisches Praktikum </a:t>
            </a:r>
          </a:p>
          <a:p>
            <a:pPr marL="0" indent="0" eaLnBrk="1" hangingPunct="1">
              <a:buFont typeface="Wingdings" panose="05000000000000000000" pitchFamily="2" charset="2"/>
              <a:buNone/>
            </a:pPr>
            <a:r>
              <a:rPr lang="de-DE" altLang="de-DE" sz="1600" dirty="0">
                <a:hlinkClick r:id="rId2"/>
              </a:rPr>
              <a:t>psychologie.praktikum@unimedizin-mainz.de</a:t>
            </a:r>
            <a:endParaRPr lang="de-DE" altLang="de-DE" sz="1600" dirty="0"/>
          </a:p>
          <a:p>
            <a:pPr marL="0" indent="0" eaLnBrk="1" hangingPunct="1">
              <a:buFont typeface="Wingdings" panose="05000000000000000000" pitchFamily="2" charset="2"/>
              <a:buNone/>
            </a:pPr>
            <a:endParaRPr lang="de-DE" altLang="de-DE" sz="1600" dirty="0"/>
          </a:p>
          <a:p>
            <a:pPr marL="0" indent="0" eaLnBrk="1" hangingPunct="1">
              <a:buFont typeface="Wingdings" panose="05000000000000000000" pitchFamily="2" charset="2"/>
              <a:buNone/>
            </a:pPr>
            <a:endParaRPr lang="de-DE" altLang="de-DE" sz="1600" dirty="0"/>
          </a:p>
          <a:p>
            <a:pPr marL="0" indent="0" eaLnBrk="1" hangingPunct="1">
              <a:buFont typeface="Wingdings" panose="05000000000000000000" pitchFamily="2" charset="2"/>
              <a:buNone/>
            </a:pPr>
            <a:endParaRPr lang="de-DE" altLang="de-DE" sz="1600" dirty="0"/>
          </a:p>
          <a:p>
            <a:pPr marL="0" indent="0" algn="ctr" eaLnBrk="1" hangingPunct="1">
              <a:buFont typeface="Wingdings" panose="05000000000000000000" pitchFamily="2" charset="2"/>
              <a:buNone/>
            </a:pPr>
            <a:r>
              <a:rPr lang="de-DE" altLang="de-DE" sz="2000" b="1" dirty="0"/>
              <a:t>Danke für Ihre Aufmerksamkeit!</a:t>
            </a:r>
          </a:p>
          <a:p>
            <a:pPr marL="0" indent="0" eaLnBrk="1" hangingPunct="1">
              <a:buFont typeface="Wingdings" panose="05000000000000000000" pitchFamily="2" charset="2"/>
              <a:buNone/>
            </a:pPr>
            <a:endParaRPr lang="de-DE" altLang="de-DE" sz="1600" dirty="0"/>
          </a:p>
          <a:p>
            <a:pPr marL="0" indent="0" eaLnBrk="1" hangingPunct="1">
              <a:buFont typeface="Wingdings" panose="05000000000000000000" pitchFamily="2" charset="2"/>
              <a:buNone/>
            </a:pPr>
            <a:endParaRPr lang="de-DE" altLang="de-DE" sz="1600" dirty="0"/>
          </a:p>
          <a:p>
            <a:pPr marL="0" indent="0">
              <a:buNone/>
            </a:pPr>
            <a:endParaRPr lang="de-DE" altLang="de-DE" dirty="0"/>
          </a:p>
        </p:txBody>
      </p:sp>
      <p:sp>
        <p:nvSpPr>
          <p:cNvPr id="11268"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379A6F79-A706-49EE-B8AF-8CDE18B48A50}" type="slidenum">
              <a:rPr lang="de-DE" altLang="de-DE" sz="800" smtClean="0">
                <a:solidFill>
                  <a:schemeClr val="bg1"/>
                </a:solidFill>
              </a:rPr>
              <a:pPr>
                <a:spcBef>
                  <a:spcPct val="0"/>
                </a:spcBef>
                <a:buClrTx/>
                <a:buFontTx/>
                <a:buNone/>
              </a:pPr>
              <a:t>13</a:t>
            </a:fld>
            <a:endParaRPr lang="de-DE" altLang="de-DE" sz="800">
              <a:solidFill>
                <a:schemeClr val="bg1"/>
              </a:solidFill>
            </a:endParaRPr>
          </a:p>
        </p:txBody>
      </p:sp>
    </p:spTree>
    <p:extLst>
      <p:ext uri="{BB962C8B-B14F-4D97-AF65-F5344CB8AC3E}">
        <p14:creationId xmlns:p14="http://schemas.microsoft.com/office/powerpoint/2010/main" val="380484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de-DE" altLang="de-DE"/>
              <a:t>Offene Fragen? </a:t>
            </a:r>
          </a:p>
        </p:txBody>
      </p:sp>
      <p:sp>
        <p:nvSpPr>
          <p:cNvPr id="11267" name="Inhaltsplatzhalter 2"/>
          <p:cNvSpPr>
            <a:spLocks noGrp="1"/>
          </p:cNvSpPr>
          <p:nvPr>
            <p:ph idx="1"/>
          </p:nvPr>
        </p:nvSpPr>
        <p:spPr/>
        <p:txBody>
          <a:bodyPr/>
          <a:lstStyle/>
          <a:p>
            <a:pPr marL="0" indent="0">
              <a:buNone/>
            </a:pPr>
            <a:endParaRPr lang="de-DE" altLang="de-DE" dirty="0"/>
          </a:p>
        </p:txBody>
      </p:sp>
      <p:sp>
        <p:nvSpPr>
          <p:cNvPr id="11268"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379A6F79-A706-49EE-B8AF-8CDE18B48A50}" type="slidenum">
              <a:rPr lang="de-DE" altLang="de-DE" sz="800" smtClean="0">
                <a:solidFill>
                  <a:schemeClr val="bg1"/>
                </a:solidFill>
              </a:rPr>
              <a:pPr>
                <a:spcBef>
                  <a:spcPct val="0"/>
                </a:spcBef>
                <a:buClrTx/>
                <a:buFontTx/>
                <a:buNone/>
              </a:pPr>
              <a:t>14</a:t>
            </a:fld>
            <a:endParaRPr lang="de-DE" altLang="de-DE" sz="80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dirty="0"/>
              <a:t>Universitätsmedizin Kliniken</a:t>
            </a:r>
          </a:p>
        </p:txBody>
      </p:sp>
      <p:sp>
        <p:nvSpPr>
          <p:cNvPr id="10243"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0E17C7F7-DBC3-4044-BB50-44ACCC0531B2}" type="slidenum">
              <a:rPr lang="de-DE" altLang="de-DE" sz="800" smtClean="0">
                <a:solidFill>
                  <a:schemeClr val="bg1"/>
                </a:solidFill>
              </a:rPr>
              <a:pPr>
                <a:spcBef>
                  <a:spcPct val="0"/>
                </a:spcBef>
                <a:buClrTx/>
                <a:buFontTx/>
                <a:buNone/>
              </a:pPr>
              <a:t>2</a:t>
            </a:fld>
            <a:endParaRPr lang="de-DE" altLang="de-DE" sz="800">
              <a:solidFill>
                <a:schemeClr val="bg1"/>
              </a:solidFill>
            </a:endParaRPr>
          </a:p>
        </p:txBody>
      </p:sp>
      <p:sp>
        <p:nvSpPr>
          <p:cNvPr id="2" name="Inhaltsplatzhalter 1"/>
          <p:cNvSpPr>
            <a:spLocks noGrp="1"/>
          </p:cNvSpPr>
          <p:nvPr>
            <p:ph idx="1"/>
          </p:nvPr>
        </p:nvSpPr>
        <p:spPr/>
        <p:txBody>
          <a:bodyPr/>
          <a:lstStyle/>
          <a:p>
            <a:pPr marL="0" indent="0">
              <a:buNone/>
            </a:pPr>
            <a:r>
              <a:rPr lang="de-DE" dirty="0"/>
              <a:t> Klinik für Psychiatrie und Psychotherapie</a:t>
            </a:r>
          </a:p>
          <a:p>
            <a:pPr lvl="1"/>
            <a:r>
              <a:rPr lang="de-DE" sz="1600" dirty="0"/>
              <a:t>Univ.-Prof. Dr. med. Klaus Lieb</a:t>
            </a:r>
          </a:p>
          <a:p>
            <a:pPr lvl="1"/>
            <a:r>
              <a:rPr lang="de-DE" sz="1600" dirty="0"/>
              <a:t>Dr. phil. Dipl.-Psych. Nina Bernow – leitende Psychologin</a:t>
            </a:r>
          </a:p>
          <a:p>
            <a:r>
              <a:rPr lang="de-DE" dirty="0"/>
              <a:t>Klinik und Poliklinik für psychosomatische Medizin und Psychotherapie</a:t>
            </a:r>
          </a:p>
          <a:p>
            <a:pPr lvl="1"/>
            <a:r>
              <a:rPr lang="de-DE" sz="1600" dirty="0"/>
              <a:t>Univ.-Prof. Dr. med. Dipl.-Psych. Manfred E. Beutel</a:t>
            </a:r>
          </a:p>
          <a:p>
            <a:pPr lvl="1"/>
            <a:r>
              <a:rPr lang="de-DE" sz="1600" dirty="0"/>
              <a:t>Dipl.-Psych. Volker Delbrück – Psych. Leitung Tagesklinik</a:t>
            </a:r>
          </a:p>
          <a:p>
            <a:r>
              <a:rPr lang="de-DE" dirty="0"/>
              <a:t>Klinik und Poliklinik für Kinder- und Jugendpsychiatrie und –psychotherapie</a:t>
            </a:r>
          </a:p>
          <a:p>
            <a:pPr lvl="1"/>
            <a:r>
              <a:rPr lang="de-DE" sz="1600" dirty="0"/>
              <a:t>Prof. Dr. med. Dipl.-Psych. Michael Huss – Direktor</a:t>
            </a:r>
          </a:p>
          <a:p>
            <a:pPr lvl="1"/>
            <a:r>
              <a:rPr lang="de-DE" sz="1600" dirty="0"/>
              <a:t>Dipl.-Psych. Florian Hammerle – Geschäftsführer</a:t>
            </a:r>
          </a:p>
        </p:txBody>
      </p:sp>
    </p:spTree>
    <p:extLst>
      <p:ext uri="{BB962C8B-B14F-4D97-AF65-F5344CB8AC3E}">
        <p14:creationId xmlns:p14="http://schemas.microsoft.com/office/powerpoint/2010/main" val="1120835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dirty="0"/>
              <a:t>Team Koordination</a:t>
            </a:r>
          </a:p>
        </p:txBody>
      </p:sp>
      <p:sp>
        <p:nvSpPr>
          <p:cNvPr id="10243"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0E17C7F7-DBC3-4044-BB50-44ACCC0531B2}" type="slidenum">
              <a:rPr lang="de-DE" altLang="de-DE" sz="800" smtClean="0">
                <a:solidFill>
                  <a:schemeClr val="bg1"/>
                </a:solidFill>
              </a:rPr>
              <a:pPr>
                <a:spcBef>
                  <a:spcPct val="0"/>
                </a:spcBef>
                <a:buClrTx/>
                <a:buFontTx/>
                <a:buNone/>
              </a:pPr>
              <a:t>3</a:t>
            </a:fld>
            <a:endParaRPr lang="de-DE" altLang="de-DE" sz="800">
              <a:solidFill>
                <a:schemeClr val="bg1"/>
              </a:solidFill>
            </a:endParaRPr>
          </a:p>
        </p:txBody>
      </p:sp>
      <p:sp>
        <p:nvSpPr>
          <p:cNvPr id="2" name="Inhaltsplatzhalter 1"/>
          <p:cNvSpPr>
            <a:spLocks noGrp="1"/>
          </p:cNvSpPr>
          <p:nvPr>
            <p:ph idx="1"/>
          </p:nvPr>
        </p:nvSpPr>
        <p:spPr/>
        <p:txBody>
          <a:bodyPr/>
          <a:lstStyle/>
          <a:p>
            <a:r>
              <a:rPr lang="de-DE" dirty="0"/>
              <a:t>Koordinierungsstelle BQT III-1</a:t>
            </a:r>
          </a:p>
          <a:p>
            <a:pPr lvl="1"/>
            <a:r>
              <a:rPr lang="de-DE" dirty="0"/>
              <a:t>Daniela Kohlhaas –  </a:t>
            </a:r>
          </a:p>
          <a:p>
            <a:pPr lvl="1"/>
            <a:r>
              <a:rPr lang="de-DE" dirty="0"/>
              <a:t>Jessica Knodel – </a:t>
            </a:r>
          </a:p>
          <a:p>
            <a:r>
              <a:rPr lang="de-DE" dirty="0"/>
              <a:t>Studienbüro:</a:t>
            </a:r>
          </a:p>
          <a:p>
            <a:pPr lvl="1"/>
            <a:r>
              <a:rPr lang="de-DE" dirty="0"/>
              <a:t>Bernhard Both – </a:t>
            </a:r>
            <a:r>
              <a:rPr lang="de-DE" dirty="0">
                <a:hlinkClick r:id="rId3"/>
              </a:rPr>
              <a:t>bboth@uni-mainz.de</a:t>
            </a:r>
            <a:endParaRPr lang="de-DE" dirty="0"/>
          </a:p>
          <a:p>
            <a:pPr lvl="1"/>
            <a:r>
              <a:rPr lang="de-DE" dirty="0"/>
              <a:t>Susanna Türk – </a:t>
            </a:r>
            <a:r>
              <a:rPr lang="de-DE" dirty="0">
                <a:hlinkClick r:id="rId4"/>
              </a:rPr>
              <a:t>tuerk@uni-mainz.de</a:t>
            </a:r>
            <a:endParaRPr lang="de-DE" dirty="0"/>
          </a:p>
          <a:p>
            <a:r>
              <a:rPr lang="de-DE" dirty="0"/>
              <a:t>Modulverwaltung:</a:t>
            </a:r>
          </a:p>
          <a:p>
            <a:pPr lvl="1"/>
            <a:r>
              <a:rPr lang="de-DE" dirty="0"/>
              <a:t>Bernhard Both - </a:t>
            </a:r>
            <a:r>
              <a:rPr lang="de-DE" dirty="0">
                <a:hlinkClick r:id="rId3"/>
              </a:rPr>
              <a:t>bboth@uni-mainz.de</a:t>
            </a:r>
            <a:endParaRPr lang="de-DE" dirty="0"/>
          </a:p>
          <a:p>
            <a:pPr lvl="1"/>
            <a:r>
              <a:rPr lang="de-DE" dirty="0"/>
              <a:t>Gisela Emrich - </a:t>
            </a:r>
            <a:r>
              <a:rPr lang="de-DE" u="sng" dirty="0">
                <a:hlinkClick r:id="rId5"/>
              </a:rPr>
              <a:t>gisela.emrich@uni-mainz.de</a:t>
            </a:r>
            <a:endParaRPr lang="de-DE" dirty="0"/>
          </a:p>
          <a:p>
            <a:pPr marL="457200" lvl="1" indent="0">
              <a:buNone/>
            </a:pPr>
            <a:endParaRPr lang="de-DE" dirty="0"/>
          </a:p>
        </p:txBody>
      </p:sp>
      <p:sp>
        <p:nvSpPr>
          <p:cNvPr id="3" name="Textfeld 2"/>
          <p:cNvSpPr txBox="1"/>
          <p:nvPr/>
        </p:nvSpPr>
        <p:spPr>
          <a:xfrm>
            <a:off x="3275856" y="2132856"/>
            <a:ext cx="2736304" cy="646331"/>
          </a:xfrm>
          <a:prstGeom prst="rect">
            <a:avLst/>
          </a:prstGeom>
          <a:noFill/>
        </p:spPr>
        <p:txBody>
          <a:bodyPr wrap="square" rtlCol="0">
            <a:spAutoFit/>
          </a:bodyPr>
          <a:lstStyle/>
          <a:p>
            <a:r>
              <a:rPr lang="de-DE" dirty="0">
                <a:hlinkClick r:id="rId6"/>
              </a:rPr>
              <a:t>psychologie.praktikum@unimedizin-mainz.de</a:t>
            </a:r>
            <a:endParaRPr lang="de-DE" dirty="0"/>
          </a:p>
        </p:txBody>
      </p:sp>
    </p:spTree>
    <p:extLst>
      <p:ext uri="{BB962C8B-B14F-4D97-AF65-F5344CB8AC3E}">
        <p14:creationId xmlns:p14="http://schemas.microsoft.com/office/powerpoint/2010/main" val="229060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r>
              <a:rPr lang="de-DE" altLang="de-DE"/>
              <a:t>Modulhandbuch </a:t>
            </a:r>
          </a:p>
        </p:txBody>
      </p:sp>
      <p:pic>
        <p:nvPicPr>
          <p:cNvPr id="5123" name="Inhaltsplatzhalter 4" descr="Bildschirmausschnitt"/>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27038" y="1820863"/>
            <a:ext cx="7993062" cy="4584700"/>
          </a:xfrm>
        </p:spPr>
      </p:pic>
      <p:sp>
        <p:nvSpPr>
          <p:cNvPr id="5124"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F338D252-F54A-474D-B09F-0338D21F028E}" type="slidenum">
              <a:rPr lang="de-DE" altLang="de-DE" sz="800" smtClean="0">
                <a:solidFill>
                  <a:schemeClr val="bg1"/>
                </a:solidFill>
              </a:rPr>
              <a:pPr>
                <a:spcBef>
                  <a:spcPct val="0"/>
                </a:spcBef>
                <a:buClrTx/>
                <a:buFontTx/>
                <a:buNone/>
              </a:pPr>
              <a:t>4</a:t>
            </a:fld>
            <a:endParaRPr lang="de-DE" altLang="de-DE" sz="800">
              <a:solidFill>
                <a:schemeClr val="bg1"/>
              </a:solidFill>
            </a:endParaRPr>
          </a:p>
        </p:txBody>
      </p:sp>
      <p:sp>
        <p:nvSpPr>
          <p:cNvPr id="6" name="Rechteck 5"/>
          <p:cNvSpPr/>
          <p:nvPr/>
        </p:nvSpPr>
        <p:spPr>
          <a:xfrm>
            <a:off x="827088" y="4076700"/>
            <a:ext cx="3097212" cy="1008063"/>
          </a:xfrm>
          <a:prstGeom prst="rect">
            <a:avLst/>
          </a:prstGeom>
          <a:noFill/>
          <a:ln w="76200">
            <a:solidFill>
              <a:srgbClr val="FF0000"/>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altLang="de-DE"/>
              <a:t>BQT III-1 </a:t>
            </a:r>
            <a:r>
              <a:rPr lang="de-DE" altLang="de-DE" sz="2000"/>
              <a:t>(Auszug Modulhandbuch JGU Mainz)</a:t>
            </a:r>
          </a:p>
        </p:txBody>
      </p:sp>
      <p:sp>
        <p:nvSpPr>
          <p:cNvPr id="3" name="Inhaltsplatzhalter 2"/>
          <p:cNvSpPr>
            <a:spLocks noGrp="1"/>
          </p:cNvSpPr>
          <p:nvPr>
            <p:ph idx="1"/>
          </p:nvPr>
        </p:nvSpPr>
        <p:spPr>
          <a:xfrm>
            <a:off x="457200" y="1758950"/>
            <a:ext cx="8229600" cy="4929188"/>
          </a:xfrm>
        </p:spPr>
        <p:txBody>
          <a:bodyPr/>
          <a:lstStyle/>
          <a:p>
            <a:pPr>
              <a:defRPr/>
            </a:pPr>
            <a:r>
              <a:rPr lang="de-DE" sz="1600" dirty="0"/>
              <a:t>„Das </a:t>
            </a:r>
            <a:r>
              <a:rPr lang="de-DE" sz="1600" b="1" dirty="0"/>
              <a:t>Modul G</a:t>
            </a:r>
            <a:r>
              <a:rPr lang="de-DE" sz="1600" dirty="0"/>
              <a:t> Angewandte Praxis der Psychotherapie I (</a:t>
            </a:r>
            <a:r>
              <a:rPr lang="de-DE" sz="1600" b="1" dirty="0"/>
              <a:t>Berufsqualifizierende Tätigkeit III – 1</a:t>
            </a:r>
            <a:r>
              <a:rPr lang="de-DE" sz="1600" dirty="0"/>
              <a:t>, gemäß </a:t>
            </a:r>
            <a:r>
              <a:rPr lang="de-DE" sz="1600" dirty="0" err="1"/>
              <a:t>PsychThApprO</a:t>
            </a:r>
            <a:r>
              <a:rPr lang="de-DE" sz="1600" dirty="0"/>
              <a:t> §18) dient dem Erwerb und der Vertiefung praktischer Kompetenzen in der psychiatrisch-psychotherapeutischen Versorgung. Die Studierenden wenden Kenntnisse, die sie insbesondere in der Vertieften Praxis der Psychotherapie (BQT-II) erworben haben, in realen Behandlungssettings und im direkten Kontakt mit Patient*innen an. In diesem Modul erfolgt basierend auf wissenschaftlich fundierten Erkenntnissen und geprüften Verfahren die </a:t>
            </a:r>
            <a:r>
              <a:rPr lang="de-DE" sz="1600" b="1" dirty="0"/>
              <a:t>Beteiligung der Studierenden an der Diagnostik und Behandlung von Patient*innen. </a:t>
            </a:r>
            <a:r>
              <a:rPr lang="de-DE" sz="1600" dirty="0"/>
              <a:t>Dies umfasst zum Beispiel die Durchführung von Erstgesprächen, Anamnesen, diagnostischen Verfahren, psychotherapeutischen Basisverfahren und Bezugspersonengesprächen sowie die Teilnahme an Gruppentherapien und einrichtungsbezogenen Fortbildungen. Zudem werden die Studierenden befähigt, selbstständig mindestens ein psychologisch-psychotherapeutisches Gutachten zu erstellen (nach Absprach in BQT III 1 oder 2). Die Berufsqualifizierende Tätigkeit III – 1 umfasst </a:t>
            </a:r>
            <a:r>
              <a:rPr lang="de-DE" sz="1600" b="1" dirty="0"/>
              <a:t>mindestens 450 Stunden Präsenzzeit </a:t>
            </a:r>
            <a:r>
              <a:rPr lang="de-DE" sz="1600" dirty="0"/>
              <a:t>in Form von mindestens 6-wöchigen Praktika in der stationären oder teilstationären Versorgung. Bei der Modulprüfung handelt es sich um einen </a:t>
            </a:r>
            <a:r>
              <a:rPr lang="de-DE" sz="1600" b="1" dirty="0"/>
              <a:t>Bericht.“</a:t>
            </a:r>
          </a:p>
          <a:p>
            <a:pPr>
              <a:defRPr/>
            </a:pPr>
            <a:endParaRPr lang="de-DE" sz="1600" b="1" dirty="0"/>
          </a:p>
          <a:p>
            <a:pPr marL="0" indent="0">
              <a:buFont typeface="Wingdings" panose="05000000000000000000" pitchFamily="2" charset="2"/>
              <a:buNone/>
              <a:defRPr/>
            </a:pPr>
            <a:r>
              <a:rPr lang="de-DE" sz="1050" b="1" dirty="0"/>
              <a:t>Quelle: https://www.psychologie.uni-mainz.de/master-psychologie-klinische-psychologie-und-psychotherapie-novelliertes-psychthg-ab-ws-23-24/</a:t>
            </a:r>
          </a:p>
        </p:txBody>
      </p:sp>
      <p:sp>
        <p:nvSpPr>
          <p:cNvPr id="4100"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E557BC69-9522-4461-80CF-28B56526D3AD}" type="slidenum">
              <a:rPr lang="de-DE" altLang="de-DE" sz="800" smtClean="0">
                <a:solidFill>
                  <a:schemeClr val="bg1"/>
                </a:solidFill>
              </a:rPr>
              <a:pPr>
                <a:spcBef>
                  <a:spcPct val="0"/>
                </a:spcBef>
                <a:buClrTx/>
                <a:buFontTx/>
                <a:buNone/>
              </a:pPr>
              <a:t>5</a:t>
            </a:fld>
            <a:endParaRPr lang="de-DE" altLang="de-DE" sz="80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de-DE" altLang="de-DE" dirty="0"/>
              <a:t>Zu erbringende Leistungen </a:t>
            </a:r>
          </a:p>
        </p:txBody>
      </p:sp>
      <p:sp>
        <p:nvSpPr>
          <p:cNvPr id="6147"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D401C70B-8BA6-43D0-8919-313A4F6E71A1}" type="slidenum">
              <a:rPr lang="de-DE" altLang="de-DE" sz="800" smtClean="0">
                <a:solidFill>
                  <a:schemeClr val="bg1"/>
                </a:solidFill>
              </a:rPr>
              <a:pPr>
                <a:spcBef>
                  <a:spcPct val="0"/>
                </a:spcBef>
                <a:buClrTx/>
                <a:buFontTx/>
                <a:buNone/>
              </a:pPr>
              <a:t>6</a:t>
            </a:fld>
            <a:endParaRPr lang="de-DE" altLang="de-DE" sz="800">
              <a:solidFill>
                <a:schemeClr val="bg1"/>
              </a:solidFill>
            </a:endParaRPr>
          </a:p>
        </p:txBody>
      </p:sp>
      <p:graphicFrame>
        <p:nvGraphicFramePr>
          <p:cNvPr id="7" name="Inhaltsplatzhalter 6"/>
          <p:cNvGraphicFramePr>
            <a:graphicFrameLocks noGrp="1"/>
          </p:cNvGraphicFramePr>
          <p:nvPr>
            <p:ph idx="1"/>
          </p:nvPr>
        </p:nvGraphicFramePr>
        <p:xfrm>
          <a:off x="457200" y="1798638"/>
          <a:ext cx="5976938" cy="5041900"/>
        </p:xfrm>
        <a:graphic>
          <a:graphicData uri="http://schemas.openxmlformats.org/drawingml/2006/table">
            <a:tbl>
              <a:tblPr firstRow="1" firstCol="1" bandRow="1">
                <a:tableStyleId>{B301B821-A1FF-4177-AEE7-76D212191A09}</a:tableStyleId>
              </a:tblPr>
              <a:tblGrid>
                <a:gridCol w="2988469">
                  <a:extLst>
                    <a:ext uri="{9D8B030D-6E8A-4147-A177-3AD203B41FA5}">
                      <a16:colId xmlns:a16="http://schemas.microsoft.com/office/drawing/2014/main" val="1939849143"/>
                    </a:ext>
                  </a:extLst>
                </a:gridCol>
                <a:gridCol w="2988469">
                  <a:extLst>
                    <a:ext uri="{9D8B030D-6E8A-4147-A177-3AD203B41FA5}">
                      <a16:colId xmlns:a16="http://schemas.microsoft.com/office/drawing/2014/main" val="3481408563"/>
                    </a:ext>
                  </a:extLst>
                </a:gridCol>
              </a:tblGrid>
              <a:tr h="358724">
                <a:tc>
                  <a:txBody>
                    <a:bodyPr/>
                    <a:lstStyle/>
                    <a:p>
                      <a:pPr algn="ctr">
                        <a:lnSpc>
                          <a:spcPct val="107000"/>
                        </a:lnSpc>
                        <a:spcAft>
                          <a:spcPts val="0"/>
                        </a:spcAft>
                      </a:pPr>
                      <a:r>
                        <a:rPr lang="de-DE" sz="1100" dirty="0">
                          <a:effectLst/>
                        </a:rPr>
                        <a:t>Anzahl</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solidFill>
                      <a:srgbClr val="003C76"/>
                    </a:solidFill>
                  </a:tcPr>
                </a:tc>
                <a:tc>
                  <a:txBody>
                    <a:bodyPr/>
                    <a:lstStyle/>
                    <a:p>
                      <a:pPr>
                        <a:lnSpc>
                          <a:spcPct val="107000"/>
                        </a:lnSpc>
                        <a:spcAft>
                          <a:spcPts val="0"/>
                        </a:spcAft>
                      </a:pPr>
                      <a:r>
                        <a:rPr lang="de-DE" sz="1100" dirty="0">
                          <a:effectLst/>
                        </a:rPr>
                        <a:t>Anamnesen und psychodiagnostische Untersuchungen (Beteiligung)</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solidFill>
                      <a:srgbClr val="003C76"/>
                    </a:solidFill>
                  </a:tcPr>
                </a:tc>
                <a:extLst>
                  <a:ext uri="{0D108BD9-81ED-4DB2-BD59-A6C34878D82A}">
                    <a16:rowId xmlns:a16="http://schemas.microsoft.com/office/drawing/2014/main" val="2781626011"/>
                  </a:ext>
                </a:extLst>
              </a:tr>
              <a:tr h="179363">
                <a:tc>
                  <a:txBody>
                    <a:bodyPr/>
                    <a:lstStyle/>
                    <a:p>
                      <a:pPr algn="ctr">
                        <a:lnSpc>
                          <a:spcPct val="107000"/>
                        </a:lnSpc>
                        <a:spcAft>
                          <a:spcPts val="0"/>
                        </a:spcAft>
                      </a:pPr>
                      <a:r>
                        <a:rPr lang="de-DE" sz="1100">
                          <a:effectLst/>
                        </a:rPr>
                        <a:t>4</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indent="698500">
                        <a:lnSpc>
                          <a:spcPct val="107000"/>
                        </a:lnSpc>
                        <a:spcAft>
                          <a:spcPts val="0"/>
                        </a:spcAft>
                      </a:pPr>
                      <a:r>
                        <a:rPr lang="de-DE" sz="1100">
                          <a:effectLst/>
                        </a:rPr>
                        <a:t> Erstgespräche,</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3161849823"/>
                  </a:ext>
                </a:extLst>
              </a:tr>
              <a:tr h="717449">
                <a:tc>
                  <a:txBody>
                    <a:bodyPr/>
                    <a:lstStyle/>
                    <a:p>
                      <a:pPr algn="ctr">
                        <a:lnSpc>
                          <a:spcPct val="107000"/>
                        </a:lnSpc>
                        <a:spcAft>
                          <a:spcPts val="0"/>
                        </a:spcAft>
                      </a:pPr>
                      <a:r>
                        <a:rPr lang="de-DE" sz="1100">
                          <a:effectLst/>
                        </a:rPr>
                        <a:t>4</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indent="698500">
                        <a:lnSpc>
                          <a:spcPct val="107000"/>
                        </a:lnSpc>
                        <a:spcAft>
                          <a:spcPts val="0"/>
                        </a:spcAft>
                      </a:pPr>
                      <a:r>
                        <a:rPr lang="de-DE" sz="1100" dirty="0">
                          <a:effectLst/>
                        </a:rPr>
                        <a:t>Anamnesen, die von den studierenden Personen schriftlich zu protokollieren sind und per Video aufgezeichnet werden können,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1173258030"/>
                  </a:ext>
                </a:extLst>
              </a:tr>
              <a:tr h="387170">
                <a:tc>
                  <a:txBody>
                    <a:bodyPr/>
                    <a:lstStyle/>
                    <a:p>
                      <a:pPr algn="ctr">
                        <a:lnSpc>
                          <a:spcPct val="107000"/>
                        </a:lnSpc>
                        <a:spcAft>
                          <a:spcPts val="0"/>
                        </a:spcAft>
                      </a:pPr>
                      <a:r>
                        <a:rPr lang="de-DE" sz="1100" dirty="0">
                          <a:effectLst/>
                        </a:rPr>
                        <a:t>4</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indent="698500">
                        <a:lnSpc>
                          <a:spcPct val="107000"/>
                        </a:lnSpc>
                        <a:spcAft>
                          <a:spcPts val="0"/>
                        </a:spcAft>
                      </a:pPr>
                      <a:r>
                        <a:rPr lang="de-DE" sz="1100">
                          <a:effectLst/>
                        </a:rPr>
                        <a:t>wissenschaftlich fundierte psychodiagnostische Untersuchungen,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2831960955"/>
                  </a:ext>
                </a:extLst>
              </a:tr>
              <a:tr h="645284">
                <a:tc>
                  <a:txBody>
                    <a:bodyPr/>
                    <a:lstStyle/>
                    <a:p>
                      <a:pPr algn="ctr">
                        <a:lnSpc>
                          <a:spcPct val="107000"/>
                        </a:lnSpc>
                        <a:spcAft>
                          <a:spcPts val="0"/>
                        </a:spcAft>
                      </a:pPr>
                      <a:r>
                        <a:rPr lang="de-DE" sz="1100">
                          <a:effectLst/>
                        </a:rPr>
                        <a:t>4</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indent="698500">
                        <a:lnSpc>
                          <a:spcPct val="107000"/>
                        </a:lnSpc>
                        <a:spcAft>
                          <a:spcPts val="0"/>
                        </a:spcAft>
                      </a:pPr>
                      <a:r>
                        <a:rPr lang="de-DE" sz="1100" dirty="0">
                          <a:effectLst/>
                        </a:rPr>
                        <a:t>Indikationsstellungen oder Risiko- und Prognoseeinschätzungen einschließlich Suizidalitätsabklärung und</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1369923939"/>
                  </a:ext>
                </a:extLst>
              </a:tr>
              <a:tr h="387170">
                <a:tc>
                  <a:txBody>
                    <a:bodyPr/>
                    <a:lstStyle/>
                    <a:p>
                      <a:pPr algn="ctr">
                        <a:lnSpc>
                          <a:spcPct val="107000"/>
                        </a:lnSpc>
                        <a:spcAft>
                          <a:spcPts val="0"/>
                        </a:spcAft>
                      </a:pPr>
                      <a:r>
                        <a:rPr lang="de-DE" sz="1100">
                          <a:effectLst/>
                        </a:rPr>
                        <a:t>4</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indent="698500">
                        <a:lnSpc>
                          <a:spcPct val="107000"/>
                        </a:lnSpc>
                        <a:spcAft>
                          <a:spcPts val="0"/>
                        </a:spcAft>
                      </a:pPr>
                      <a:r>
                        <a:rPr lang="de-DE" sz="1100" dirty="0">
                          <a:effectLst/>
                        </a:rPr>
                        <a:t>Patientenaufklärungen über diagnostische und klassifikatorische Befunde</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3888433252"/>
                  </a:ext>
                </a:extLst>
              </a:tr>
              <a:tr h="903397">
                <a:tc>
                  <a:txBody>
                    <a:bodyPr/>
                    <a:lstStyle/>
                    <a:p>
                      <a:pPr algn="ctr">
                        <a:lnSpc>
                          <a:spcPct val="107000"/>
                        </a:lnSpc>
                        <a:spcAft>
                          <a:spcPts val="0"/>
                        </a:spcAft>
                      </a:pPr>
                      <a:r>
                        <a:rPr lang="de-DE" sz="1100">
                          <a:effectLst/>
                        </a:rPr>
                        <a:t>3</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a:lnSpc>
                          <a:spcPct val="107000"/>
                        </a:lnSpc>
                        <a:spcAft>
                          <a:spcPts val="0"/>
                        </a:spcAft>
                      </a:pPr>
                      <a:r>
                        <a:rPr lang="de-DE" sz="1100" dirty="0">
                          <a:effectLst/>
                        </a:rPr>
                        <a:t>Psychotherapeutische Basismaßnahmen  (Entspannungsverfahren, Psychoedukation oder Informationsgespräche mit Angehörigen) selbständig, aber unter Anleitung durchführen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3282049963"/>
                  </a:ext>
                </a:extLst>
              </a:tr>
              <a:tr h="717449">
                <a:tc>
                  <a:txBody>
                    <a:bodyPr/>
                    <a:lstStyle/>
                    <a:p>
                      <a:pPr algn="ctr">
                        <a:lnSpc>
                          <a:spcPct val="107000"/>
                        </a:lnSpc>
                        <a:spcAft>
                          <a:spcPts val="0"/>
                        </a:spcAft>
                      </a:pPr>
                      <a:r>
                        <a:rPr lang="de-DE" sz="1100">
                          <a:effectLst/>
                        </a:rPr>
                        <a:t>4 (bei 4 Patientenbehandlungen)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a:lnSpc>
                          <a:spcPct val="107000"/>
                        </a:lnSpc>
                        <a:spcAft>
                          <a:spcPts val="0"/>
                        </a:spcAft>
                      </a:pPr>
                      <a:r>
                        <a:rPr lang="de-DE" sz="1100" dirty="0">
                          <a:effectLst/>
                        </a:rPr>
                        <a:t>Gespräche mit bedeutsamen Bezugspersonen bei mindestens vier Patientenbehandlungen führen und dokumentieren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2948009491"/>
                  </a:ext>
                </a:extLst>
              </a:tr>
              <a:tr h="358724">
                <a:tc>
                  <a:txBody>
                    <a:bodyPr/>
                    <a:lstStyle/>
                    <a:p>
                      <a:pPr algn="ctr">
                        <a:lnSpc>
                          <a:spcPct val="107000"/>
                        </a:lnSpc>
                        <a:spcAft>
                          <a:spcPts val="0"/>
                        </a:spcAft>
                      </a:pPr>
                      <a:r>
                        <a:rPr lang="de-DE" sz="1100">
                          <a:effectLst/>
                        </a:rPr>
                        <a:t>12</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tc>
                  <a:txBody>
                    <a:bodyPr/>
                    <a:lstStyle/>
                    <a:p>
                      <a:pPr>
                        <a:lnSpc>
                          <a:spcPct val="107000"/>
                        </a:lnSpc>
                        <a:spcAft>
                          <a:spcPts val="0"/>
                        </a:spcAft>
                      </a:pPr>
                      <a:r>
                        <a:rPr lang="de-DE" sz="1100">
                          <a:effectLst/>
                        </a:rPr>
                        <a:t>gruppenpsychotherapeutische Sitzungen begleiten</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nchor="ctr"/>
                </a:tc>
                <a:extLst>
                  <a:ext uri="{0D108BD9-81ED-4DB2-BD59-A6C34878D82A}">
                    <a16:rowId xmlns:a16="http://schemas.microsoft.com/office/drawing/2014/main" val="2038127698"/>
                  </a:ext>
                </a:extLst>
              </a:tr>
              <a:tr h="387170">
                <a:tc>
                  <a:txBody>
                    <a:bodyPr/>
                    <a:lstStyle/>
                    <a:p>
                      <a:pPr algn="ctr">
                        <a:lnSpc>
                          <a:spcPct val="107000"/>
                        </a:lnSpc>
                        <a:spcAft>
                          <a:spcPts val="0"/>
                        </a:spcAft>
                      </a:pPr>
                      <a:r>
                        <a:rPr lang="de-DE" sz="11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tc>
                <a:tc>
                  <a:txBody>
                    <a:bodyPr/>
                    <a:lstStyle/>
                    <a:p>
                      <a:pPr>
                        <a:lnSpc>
                          <a:spcPct val="107000"/>
                        </a:lnSpc>
                        <a:spcAft>
                          <a:spcPts val="0"/>
                        </a:spcAft>
                      </a:pPr>
                      <a:r>
                        <a:rPr lang="de-DE" sz="1100" dirty="0">
                          <a:effectLst/>
                        </a:rPr>
                        <a:t>an angebotenen einrichtungsinternen Fortbildungen teilnehmen</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581" marR="66581" marT="0" marB="0"/>
                </a:tc>
                <a:extLst>
                  <a:ext uri="{0D108BD9-81ED-4DB2-BD59-A6C34878D82A}">
                    <a16:rowId xmlns:a16="http://schemas.microsoft.com/office/drawing/2014/main" val="71037600"/>
                  </a:ext>
                </a:extLst>
              </a:tr>
            </a:tbl>
          </a:graphicData>
        </a:graphic>
      </p:graphicFrame>
      <p:sp>
        <p:nvSpPr>
          <p:cNvPr id="10" name="Textfeld 9"/>
          <p:cNvSpPr txBox="1"/>
          <p:nvPr/>
        </p:nvSpPr>
        <p:spPr>
          <a:xfrm>
            <a:off x="6519863" y="3007683"/>
            <a:ext cx="2166937" cy="2624138"/>
          </a:xfrm>
          <a:prstGeom prst="rect">
            <a:avLst/>
          </a:prstGeom>
          <a:ln>
            <a:solidFill>
              <a:srgbClr val="003C76"/>
            </a:solidFill>
          </a:ln>
        </p:spPr>
        <p:style>
          <a:lnRef idx="2">
            <a:schemeClr val="dk1"/>
          </a:lnRef>
          <a:fillRef idx="1">
            <a:schemeClr val="lt1"/>
          </a:fillRef>
          <a:effectRef idx="0">
            <a:schemeClr val="dk1"/>
          </a:effectRef>
          <a:fontRef idx="minor">
            <a:schemeClr val="dk1"/>
          </a:fontRef>
        </p:style>
        <p:txBody>
          <a:bodyPr>
            <a:spAutoFit/>
          </a:bodyPr>
          <a:lstStyle/>
          <a:p>
            <a:pPr marL="171450" indent="-171450" eaLnBrk="1" hangingPunct="1">
              <a:buFont typeface="Arial" panose="020B0604020202020204" pitchFamily="34" charset="0"/>
              <a:buChar char="•"/>
              <a:defRPr/>
            </a:pPr>
            <a:r>
              <a:rPr lang="de-DE" sz="1400" dirty="0"/>
              <a:t>mind. 10 Patienten aus verschiedenen Alters- und Patientengruppen,</a:t>
            </a:r>
          </a:p>
          <a:p>
            <a:pPr marL="171450" indent="-171450" eaLnBrk="1" hangingPunct="1">
              <a:buFont typeface="Arial" panose="020B0604020202020204" pitchFamily="34" charset="0"/>
              <a:buChar char="•"/>
              <a:defRPr/>
            </a:pPr>
            <a:r>
              <a:rPr lang="de-DE" sz="1400" dirty="0"/>
              <a:t> mind. 4 verschiedenen Störungsbereichen,</a:t>
            </a:r>
          </a:p>
          <a:p>
            <a:pPr marL="171450" indent="-171450" eaLnBrk="1" hangingPunct="1">
              <a:buFont typeface="Arial" panose="020B0604020202020204" pitchFamily="34" charset="0"/>
              <a:buChar char="•"/>
              <a:defRPr/>
            </a:pPr>
            <a:r>
              <a:rPr lang="de-DE" sz="1400" dirty="0"/>
              <a:t>unterschiedlichen Schwere- und Beeinträchtigungsgraden.</a:t>
            </a:r>
            <a:br>
              <a:rPr lang="de-DE" sz="1050" dirty="0"/>
            </a:br>
            <a:endParaRPr lang="de-DE" sz="10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dirty="0"/>
              <a:t>Rahmenbedingungen</a:t>
            </a:r>
          </a:p>
        </p:txBody>
      </p:sp>
      <p:sp>
        <p:nvSpPr>
          <p:cNvPr id="10243"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0E17C7F7-DBC3-4044-BB50-44ACCC0531B2}" type="slidenum">
              <a:rPr lang="de-DE" altLang="de-DE" sz="800" smtClean="0">
                <a:solidFill>
                  <a:schemeClr val="bg1"/>
                </a:solidFill>
              </a:rPr>
              <a:pPr>
                <a:spcBef>
                  <a:spcPct val="0"/>
                </a:spcBef>
                <a:buClrTx/>
                <a:buFontTx/>
                <a:buNone/>
              </a:pPr>
              <a:t>7</a:t>
            </a:fld>
            <a:endParaRPr lang="de-DE" altLang="de-DE" sz="800">
              <a:solidFill>
                <a:schemeClr val="bg1"/>
              </a:solidFill>
            </a:endParaRPr>
          </a:p>
        </p:txBody>
      </p:sp>
      <p:sp>
        <p:nvSpPr>
          <p:cNvPr id="2" name="Inhaltsplatzhalter 1"/>
          <p:cNvSpPr>
            <a:spLocks noGrp="1"/>
          </p:cNvSpPr>
          <p:nvPr>
            <p:ph idx="1"/>
          </p:nvPr>
        </p:nvSpPr>
        <p:spPr/>
        <p:txBody>
          <a:bodyPr/>
          <a:lstStyle/>
          <a:p>
            <a:r>
              <a:rPr lang="de-DE" dirty="0"/>
              <a:t>12 Wochen Dauer</a:t>
            </a:r>
          </a:p>
          <a:p>
            <a:r>
              <a:rPr lang="de-DE" dirty="0"/>
              <a:t>Vollzeit</a:t>
            </a:r>
          </a:p>
          <a:p>
            <a:r>
              <a:rPr lang="de-DE" dirty="0"/>
              <a:t>Keine Bezahlung</a:t>
            </a:r>
          </a:p>
          <a:p>
            <a:r>
              <a:rPr lang="de-DE" dirty="0"/>
              <a:t>Gute Deutschkenntnisse nötig</a:t>
            </a:r>
          </a:p>
          <a:p>
            <a:r>
              <a:rPr lang="de-DE" dirty="0"/>
              <a:t>Regelmäßiges Supervisionsangebot </a:t>
            </a:r>
          </a:p>
          <a:p>
            <a:r>
              <a:rPr lang="de-DE" dirty="0"/>
              <a:t>Kontrolle über Laufzettel und Bericht (1-2 Seiten)</a:t>
            </a:r>
          </a:p>
          <a:p>
            <a:pPr lvl="1">
              <a:buFont typeface="Wingdings" panose="05000000000000000000" pitchFamily="2" charset="2"/>
              <a:buChar char="à"/>
            </a:pPr>
            <a:r>
              <a:rPr lang="de-DE" dirty="0">
                <a:solidFill>
                  <a:srgbClr val="002060"/>
                </a:solidFill>
                <a:sym typeface="Wingdings" panose="05000000000000000000" pitchFamily="2" charset="2"/>
              </a:rPr>
              <a:t>Für beides wird es Vorlagen geben</a:t>
            </a:r>
          </a:p>
          <a:p>
            <a:pPr lvl="1">
              <a:buFont typeface="Wingdings" panose="05000000000000000000" pitchFamily="2" charset="2"/>
              <a:buChar char="à"/>
            </a:pPr>
            <a:r>
              <a:rPr lang="de-DE" dirty="0">
                <a:solidFill>
                  <a:srgbClr val="002060"/>
                </a:solidFill>
                <a:sym typeface="Wingdings" panose="05000000000000000000" pitchFamily="2" charset="2"/>
              </a:rPr>
              <a:t>Beides in einer </a:t>
            </a:r>
            <a:r>
              <a:rPr lang="de-DE" dirty="0">
                <a:sym typeface="Wingdings" panose="05000000000000000000" pitchFamily="2" charset="2"/>
              </a:rPr>
              <a:t>pdf-Datei per E-Mail an Koordinationsstelle schicken: </a:t>
            </a:r>
            <a:r>
              <a:rPr lang="de-DE" dirty="0">
                <a:sym typeface="Wingdings" panose="05000000000000000000" pitchFamily="2" charset="2"/>
                <a:hlinkClick r:id="rId3"/>
              </a:rPr>
              <a:t>psychologie.praktikum@unimedizin-mainz.de</a:t>
            </a:r>
            <a:endParaRPr lang="de-DE" dirty="0">
              <a:sym typeface="Wingdings" panose="05000000000000000000" pitchFamily="2" charset="2"/>
            </a:endParaRPr>
          </a:p>
          <a:p>
            <a:r>
              <a:rPr lang="de-DE" dirty="0"/>
              <a:t>Anmeldung über Jogustine zentral</a:t>
            </a:r>
          </a:p>
          <a:p>
            <a:pPr lvl="1">
              <a:buFont typeface="Wingdings" panose="05000000000000000000" pitchFamily="2" charset="2"/>
              <a:buChar char="à"/>
            </a:pPr>
            <a:endParaRPr lang="de-DE" dirty="0">
              <a:sym typeface="Wingdings" panose="05000000000000000000" pitchFamily="2" charset="2"/>
            </a:endParaRPr>
          </a:p>
          <a:p>
            <a:endParaRPr lang="de-DE" dirty="0"/>
          </a:p>
          <a:p>
            <a:endParaRPr lang="de-DE" dirty="0"/>
          </a:p>
        </p:txBody>
      </p:sp>
    </p:spTree>
    <p:extLst>
      <p:ext uri="{BB962C8B-B14F-4D97-AF65-F5344CB8AC3E}">
        <p14:creationId xmlns:p14="http://schemas.microsoft.com/office/powerpoint/2010/main" val="79463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dirty="0"/>
              <a:t>Unterschiedliche Angebote</a:t>
            </a:r>
          </a:p>
        </p:txBody>
      </p:sp>
      <p:sp>
        <p:nvSpPr>
          <p:cNvPr id="10243"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0E17C7F7-DBC3-4044-BB50-44ACCC0531B2}" type="slidenum">
              <a:rPr lang="de-DE" altLang="de-DE" sz="800" smtClean="0">
                <a:solidFill>
                  <a:schemeClr val="bg1"/>
                </a:solidFill>
              </a:rPr>
              <a:pPr>
                <a:spcBef>
                  <a:spcPct val="0"/>
                </a:spcBef>
                <a:buClrTx/>
                <a:buFontTx/>
                <a:buNone/>
              </a:pPr>
              <a:t>8</a:t>
            </a:fld>
            <a:endParaRPr lang="de-DE" altLang="de-DE" sz="800">
              <a:solidFill>
                <a:schemeClr val="bg1"/>
              </a:solidFill>
            </a:endParaRPr>
          </a:p>
        </p:txBody>
      </p:sp>
      <p:sp>
        <p:nvSpPr>
          <p:cNvPr id="2" name="Inhaltsplatzhalter 1"/>
          <p:cNvSpPr>
            <a:spLocks noGrp="1"/>
          </p:cNvSpPr>
          <p:nvPr>
            <p:ph idx="1"/>
          </p:nvPr>
        </p:nvSpPr>
        <p:spPr/>
        <p:txBody>
          <a:bodyPr/>
          <a:lstStyle/>
          <a:p>
            <a:r>
              <a:rPr lang="de-DE" dirty="0"/>
              <a:t>Bereich: </a:t>
            </a:r>
          </a:p>
          <a:p>
            <a:pPr lvl="1"/>
            <a:r>
              <a:rPr lang="de-DE" dirty="0"/>
              <a:t>Psychiatrie (Erwachsene)</a:t>
            </a:r>
          </a:p>
          <a:p>
            <a:pPr lvl="1"/>
            <a:r>
              <a:rPr lang="de-DE" dirty="0"/>
              <a:t>Psychosomatik (Erwachsene)</a:t>
            </a:r>
          </a:p>
          <a:p>
            <a:pPr lvl="1"/>
            <a:r>
              <a:rPr lang="de-DE" dirty="0"/>
              <a:t>Kinder- und Jugendpsychiatrie</a:t>
            </a:r>
          </a:p>
          <a:p>
            <a:r>
              <a:rPr lang="de-DE" dirty="0"/>
              <a:t>Setting:</a:t>
            </a:r>
          </a:p>
          <a:p>
            <a:pPr lvl="1"/>
            <a:r>
              <a:rPr lang="de-DE" dirty="0"/>
              <a:t>Stationär</a:t>
            </a:r>
          </a:p>
          <a:p>
            <a:pPr lvl="1"/>
            <a:r>
              <a:rPr lang="de-DE" dirty="0"/>
              <a:t>Tagesklinisch</a:t>
            </a:r>
          </a:p>
          <a:p>
            <a:r>
              <a:rPr lang="de-DE" dirty="0"/>
              <a:t>Startzeitpunkt:</a:t>
            </a:r>
          </a:p>
          <a:p>
            <a:pPr lvl="1"/>
            <a:r>
              <a:rPr lang="de-DE" dirty="0"/>
              <a:t>Mit Vorlesungsbeginn</a:t>
            </a:r>
          </a:p>
          <a:p>
            <a:pPr lvl="1"/>
            <a:r>
              <a:rPr lang="de-DE" dirty="0"/>
              <a:t>Größtenteils in der Vorlesungsfreien Zeit</a:t>
            </a:r>
          </a:p>
          <a:p>
            <a:r>
              <a:rPr lang="de-DE" dirty="0"/>
              <a:t>Standort</a:t>
            </a:r>
          </a:p>
          <a:p>
            <a:r>
              <a:rPr lang="de-DE" dirty="0"/>
              <a:t>Anzahl an Plätzen</a:t>
            </a:r>
          </a:p>
        </p:txBody>
      </p:sp>
    </p:spTree>
    <p:extLst>
      <p:ext uri="{BB962C8B-B14F-4D97-AF65-F5344CB8AC3E}">
        <p14:creationId xmlns:p14="http://schemas.microsoft.com/office/powerpoint/2010/main" val="2420920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de-DE" altLang="de-DE" dirty="0"/>
              <a:t>Kliniken</a:t>
            </a:r>
          </a:p>
        </p:txBody>
      </p:sp>
      <p:sp>
        <p:nvSpPr>
          <p:cNvPr id="10243" name="Foliennummernplatzhalter 3"/>
          <p:cNvSpPr>
            <a:spLocks noGrp="1"/>
          </p:cNvSpPr>
          <p:nvPr>
            <p:ph type="sldNum" sz="quarter" idx="10"/>
          </p:nvPr>
        </p:nvSpPr>
        <p:spPr/>
        <p:txBody>
          <a:bodyPr/>
          <a:lstStyle>
            <a:lvl1pPr>
              <a:spcBef>
                <a:spcPct val="20000"/>
              </a:spcBef>
              <a:buClr>
                <a:srgbClr val="990033"/>
              </a:buClr>
              <a:buFont typeface="Wingdings" panose="05000000000000000000" pitchFamily="2" charset="2"/>
              <a:buChar char="§"/>
              <a:defRPr sz="2200">
                <a:solidFill>
                  <a:srgbClr val="003C76"/>
                </a:solidFill>
                <a:latin typeface="Arial" panose="020B0604020202020204" pitchFamily="34" charset="0"/>
              </a:defRPr>
            </a:lvl1pPr>
            <a:lvl2pPr marL="742950" indent="-285750">
              <a:spcBef>
                <a:spcPct val="20000"/>
              </a:spcBef>
              <a:buClr>
                <a:srgbClr val="990033"/>
              </a:buClr>
              <a:buFont typeface="Wingdings" panose="05000000000000000000" pitchFamily="2" charset="2"/>
              <a:buChar char="§"/>
              <a:defRPr>
                <a:solidFill>
                  <a:srgbClr val="003C76"/>
                </a:solidFill>
                <a:latin typeface="Arial" panose="020B0604020202020204" pitchFamily="34" charset="0"/>
              </a:defRPr>
            </a:lvl2pPr>
            <a:lvl3pPr marL="1143000" indent="-228600">
              <a:spcBef>
                <a:spcPct val="20000"/>
              </a:spcBef>
              <a:buClr>
                <a:srgbClr val="990033"/>
              </a:buClr>
              <a:buFont typeface="Wingdings" panose="05000000000000000000" pitchFamily="2" charset="2"/>
              <a:buChar char="§"/>
              <a:defRPr sz="1200">
                <a:solidFill>
                  <a:srgbClr val="003C76"/>
                </a:solidFill>
                <a:latin typeface="Arial" panose="020B0604020202020204" pitchFamily="34" charset="0"/>
              </a:defRPr>
            </a:lvl3pPr>
            <a:lvl4pPr marL="1600200" indent="-228600">
              <a:spcBef>
                <a:spcPct val="20000"/>
              </a:spcBef>
              <a:buClr>
                <a:srgbClr val="C1002B"/>
              </a:buClr>
              <a:buFont typeface="Wingdings" panose="05000000000000000000" pitchFamily="2" charset="2"/>
              <a:buChar char="§"/>
              <a:defRPr sz="800">
                <a:solidFill>
                  <a:srgbClr val="003C76"/>
                </a:solidFill>
                <a:latin typeface="Arial" panose="020B0604020202020204" pitchFamily="34" charset="0"/>
              </a:defRPr>
            </a:lvl4pPr>
            <a:lvl5pPr marL="2057400" indent="-228600">
              <a:spcBef>
                <a:spcPct val="20000"/>
              </a:spcBef>
              <a:buClr>
                <a:srgbClr val="990033"/>
              </a:buClr>
              <a:buFont typeface="Wingdings" panose="05000000000000000000" pitchFamily="2" charset="2"/>
              <a:defRPr sz="1200">
                <a:solidFill>
                  <a:srgbClr val="003C76"/>
                </a:solidFill>
                <a:latin typeface="Arial" panose="020B0604020202020204" pitchFamily="34" charset="0"/>
              </a:defRPr>
            </a:lvl5pPr>
            <a:lvl6pPr marL="25146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6pPr>
            <a:lvl7pPr marL="29718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7pPr>
            <a:lvl8pPr marL="34290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8pPr>
            <a:lvl9pPr marL="3886200" indent="-228600" eaLnBrk="0" fontAlgn="base" hangingPunct="0">
              <a:spcBef>
                <a:spcPct val="20000"/>
              </a:spcBef>
              <a:spcAft>
                <a:spcPct val="0"/>
              </a:spcAft>
              <a:buClr>
                <a:srgbClr val="990033"/>
              </a:buClr>
              <a:buFont typeface="Wingdings" panose="05000000000000000000" pitchFamily="2" charset="2"/>
              <a:defRPr sz="1200">
                <a:solidFill>
                  <a:srgbClr val="003C76"/>
                </a:solidFill>
                <a:latin typeface="Arial" panose="020B0604020202020204" pitchFamily="34" charset="0"/>
              </a:defRPr>
            </a:lvl9pPr>
          </a:lstStyle>
          <a:p>
            <a:pPr>
              <a:spcBef>
                <a:spcPct val="0"/>
              </a:spcBef>
              <a:buClrTx/>
              <a:buFontTx/>
              <a:buNone/>
            </a:pPr>
            <a:fld id="{0E17C7F7-DBC3-4044-BB50-44ACCC0531B2}" type="slidenum">
              <a:rPr lang="de-DE" altLang="de-DE" sz="800" smtClean="0">
                <a:solidFill>
                  <a:schemeClr val="bg1"/>
                </a:solidFill>
              </a:rPr>
              <a:pPr>
                <a:spcBef>
                  <a:spcPct val="0"/>
                </a:spcBef>
                <a:buClrTx/>
                <a:buFontTx/>
                <a:buNone/>
              </a:pPr>
              <a:t>9</a:t>
            </a:fld>
            <a:endParaRPr lang="de-DE" altLang="de-DE" sz="800">
              <a:solidFill>
                <a:schemeClr val="bg1"/>
              </a:solidFill>
            </a:endParaRPr>
          </a:p>
        </p:txBody>
      </p:sp>
      <p:graphicFrame>
        <p:nvGraphicFramePr>
          <p:cNvPr id="3" name="Inhaltsplatzhalter 2"/>
          <p:cNvGraphicFramePr>
            <a:graphicFrameLocks noGrp="1"/>
          </p:cNvGraphicFramePr>
          <p:nvPr>
            <p:ph idx="1"/>
            <p:extLst>
              <p:ext uri="{D42A27DB-BD31-4B8C-83A1-F6EECF244321}">
                <p14:modId xmlns:p14="http://schemas.microsoft.com/office/powerpoint/2010/main" val="3133100244"/>
              </p:ext>
            </p:extLst>
          </p:nvPr>
        </p:nvGraphicFramePr>
        <p:xfrm>
          <a:off x="457200" y="1758950"/>
          <a:ext cx="8229600" cy="4201770"/>
        </p:xfrm>
        <a:graphic>
          <a:graphicData uri="http://schemas.openxmlformats.org/drawingml/2006/table">
            <a:tbl>
              <a:tblPr firstRow="1" bandRow="1">
                <a:tableStyleId>{5C22544A-7EE6-4342-B048-85BDC9FD1C3A}</a:tableStyleId>
              </a:tblPr>
              <a:tblGrid>
                <a:gridCol w="3682752">
                  <a:extLst>
                    <a:ext uri="{9D8B030D-6E8A-4147-A177-3AD203B41FA5}">
                      <a16:colId xmlns:a16="http://schemas.microsoft.com/office/drawing/2014/main" val="932820784"/>
                    </a:ext>
                  </a:extLst>
                </a:gridCol>
                <a:gridCol w="864096">
                  <a:extLst>
                    <a:ext uri="{9D8B030D-6E8A-4147-A177-3AD203B41FA5}">
                      <a16:colId xmlns:a16="http://schemas.microsoft.com/office/drawing/2014/main" val="3075380455"/>
                    </a:ext>
                  </a:extLst>
                </a:gridCol>
                <a:gridCol w="1368152">
                  <a:extLst>
                    <a:ext uri="{9D8B030D-6E8A-4147-A177-3AD203B41FA5}">
                      <a16:colId xmlns:a16="http://schemas.microsoft.com/office/drawing/2014/main" val="4219375475"/>
                    </a:ext>
                  </a:extLst>
                </a:gridCol>
                <a:gridCol w="2314600">
                  <a:extLst>
                    <a:ext uri="{9D8B030D-6E8A-4147-A177-3AD203B41FA5}">
                      <a16:colId xmlns:a16="http://schemas.microsoft.com/office/drawing/2014/main" val="867061046"/>
                    </a:ext>
                  </a:extLst>
                </a:gridCol>
              </a:tblGrid>
              <a:tr h="407973">
                <a:tc>
                  <a:txBody>
                    <a:bodyPr/>
                    <a:lstStyle/>
                    <a:p>
                      <a:r>
                        <a:rPr lang="de-DE" dirty="0"/>
                        <a:t>Klinik</a:t>
                      </a:r>
                    </a:p>
                  </a:txBody>
                  <a:tcPr>
                    <a:solidFill>
                      <a:srgbClr val="AEC3DC"/>
                    </a:solidFill>
                  </a:tcPr>
                </a:tc>
                <a:tc>
                  <a:txBody>
                    <a:bodyPr/>
                    <a:lstStyle/>
                    <a:p>
                      <a:r>
                        <a:rPr lang="de-DE" dirty="0"/>
                        <a:t>Plätze</a:t>
                      </a:r>
                    </a:p>
                  </a:txBody>
                  <a:tcPr>
                    <a:solidFill>
                      <a:srgbClr val="AEC3DC"/>
                    </a:solidFill>
                  </a:tcPr>
                </a:tc>
                <a:tc>
                  <a:txBody>
                    <a:bodyPr/>
                    <a:lstStyle/>
                    <a:p>
                      <a:r>
                        <a:rPr lang="de-DE" dirty="0"/>
                        <a:t>Start</a:t>
                      </a:r>
                    </a:p>
                  </a:txBody>
                  <a:tcPr>
                    <a:solidFill>
                      <a:srgbClr val="AEC3DC"/>
                    </a:solidFill>
                  </a:tcPr>
                </a:tc>
                <a:tc>
                  <a:txBody>
                    <a:bodyPr/>
                    <a:lstStyle/>
                    <a:p>
                      <a:r>
                        <a:rPr lang="de-DE" dirty="0"/>
                        <a:t>Ort</a:t>
                      </a:r>
                    </a:p>
                  </a:txBody>
                  <a:tcPr>
                    <a:solidFill>
                      <a:srgbClr val="AEC3DC"/>
                    </a:solidFill>
                  </a:tcPr>
                </a:tc>
                <a:extLst>
                  <a:ext uri="{0D108BD9-81ED-4DB2-BD59-A6C34878D82A}">
                    <a16:rowId xmlns:a16="http://schemas.microsoft.com/office/drawing/2014/main" val="138332749"/>
                  </a:ext>
                </a:extLst>
              </a:tr>
              <a:tr h="1005961">
                <a:tc>
                  <a:txBody>
                    <a:bodyPr/>
                    <a:lstStyle/>
                    <a:p>
                      <a:r>
                        <a:rPr lang="de-DE" dirty="0"/>
                        <a:t>Klinik für Psychiatrie und Psychotherapie, Universitätsmedizin Mainz</a:t>
                      </a:r>
                    </a:p>
                  </a:txBody>
                  <a:tcPr>
                    <a:solidFill>
                      <a:srgbClr val="AEC3DC"/>
                    </a:solidFill>
                  </a:tcPr>
                </a:tc>
                <a:tc>
                  <a:txBody>
                    <a:bodyPr/>
                    <a:lstStyle/>
                    <a:p>
                      <a:r>
                        <a:rPr lang="de-DE" dirty="0"/>
                        <a:t>6</a:t>
                      </a:r>
                    </a:p>
                  </a:txBody>
                  <a:tcPr>
                    <a:solidFill>
                      <a:srgbClr val="AEC3DC"/>
                    </a:solidFill>
                  </a:tcPr>
                </a:tc>
                <a:tc>
                  <a:txBody>
                    <a:bodyPr/>
                    <a:lstStyle/>
                    <a:p>
                      <a:r>
                        <a:rPr lang="de-DE" dirty="0"/>
                        <a:t>21.10.2024</a:t>
                      </a:r>
                    </a:p>
                  </a:txBody>
                  <a:tcPr>
                    <a:solidFill>
                      <a:srgbClr val="AEC3DC"/>
                    </a:solidFill>
                  </a:tcPr>
                </a:tc>
                <a:tc>
                  <a:txBody>
                    <a:bodyPr/>
                    <a:lstStyle/>
                    <a:p>
                      <a:r>
                        <a:rPr lang="de-DE" dirty="0"/>
                        <a:t>Mainz</a:t>
                      </a:r>
                    </a:p>
                  </a:txBody>
                  <a:tcPr>
                    <a:solidFill>
                      <a:srgbClr val="AEC3DC"/>
                    </a:solidFill>
                  </a:tcPr>
                </a:tc>
                <a:extLst>
                  <a:ext uri="{0D108BD9-81ED-4DB2-BD59-A6C34878D82A}">
                    <a16:rowId xmlns:a16="http://schemas.microsoft.com/office/drawing/2014/main" val="2452124165"/>
                  </a:ext>
                </a:extLst>
              </a:tr>
              <a:tr h="1307750">
                <a:tc>
                  <a:txBody>
                    <a:bodyPr/>
                    <a:lstStyle/>
                    <a:p>
                      <a:r>
                        <a:rPr lang="de-DE" dirty="0"/>
                        <a:t>Klinik und Poliklinik</a:t>
                      </a:r>
                      <a:r>
                        <a:rPr lang="de-DE" baseline="0" dirty="0"/>
                        <a:t> für Psychosomatische Medizin und Psychotherapie, Universitätsmedizin Mainz</a:t>
                      </a:r>
                      <a:endParaRPr lang="de-DE" dirty="0"/>
                    </a:p>
                  </a:txBody>
                  <a:tcPr>
                    <a:solidFill>
                      <a:srgbClr val="AEC3DC"/>
                    </a:solidFill>
                  </a:tcPr>
                </a:tc>
                <a:tc>
                  <a:txBody>
                    <a:bodyPr/>
                    <a:lstStyle/>
                    <a:p>
                      <a:r>
                        <a:rPr lang="de-DE" sz="1800" kern="1200" dirty="0">
                          <a:solidFill>
                            <a:schemeClr val="dk1"/>
                          </a:solidFill>
                          <a:latin typeface="+mn-lt"/>
                          <a:ea typeface="+mn-ea"/>
                          <a:cs typeface="+mn-cs"/>
                        </a:rPr>
                        <a:t>4</a:t>
                      </a:r>
                    </a:p>
                  </a:txBody>
                  <a:tcPr>
                    <a:solidFill>
                      <a:srgbClr val="AEC3D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21.10.2024</a:t>
                      </a:r>
                    </a:p>
                    <a:p>
                      <a:endParaRPr lang="de-DE" dirty="0"/>
                    </a:p>
                  </a:txBody>
                  <a:tcPr>
                    <a:solidFill>
                      <a:srgbClr val="AEC3DC"/>
                    </a:solidFill>
                  </a:tcPr>
                </a:tc>
                <a:tc>
                  <a:txBody>
                    <a:bodyPr/>
                    <a:lstStyle/>
                    <a:p>
                      <a:r>
                        <a:rPr lang="de-DE" dirty="0"/>
                        <a:t>Mainz</a:t>
                      </a:r>
                    </a:p>
                  </a:txBody>
                  <a:tcPr>
                    <a:solidFill>
                      <a:srgbClr val="AEC3DC"/>
                    </a:solidFill>
                  </a:tcPr>
                </a:tc>
                <a:extLst>
                  <a:ext uri="{0D108BD9-81ED-4DB2-BD59-A6C34878D82A}">
                    <a16:rowId xmlns:a16="http://schemas.microsoft.com/office/drawing/2014/main" val="3276262055"/>
                  </a:ext>
                </a:extLst>
              </a:tr>
              <a:tr h="345774">
                <a:tc rowSpan="4">
                  <a:txBody>
                    <a:bodyPr/>
                    <a:lstStyle/>
                    <a:p>
                      <a:r>
                        <a:rPr lang="de-DE" sz="1800" kern="1200" baseline="0" dirty="0">
                          <a:solidFill>
                            <a:schemeClr val="dk1"/>
                          </a:solidFill>
                          <a:latin typeface="+mn-lt"/>
                          <a:ea typeface="+mn-ea"/>
                          <a:cs typeface="+mn-cs"/>
                        </a:rPr>
                        <a:t>Klinik und Poliklinik für Kinder- und Jugendpsychiatrie und –Psychotherapie, Universitätsmedizin Mainz</a:t>
                      </a:r>
                    </a:p>
                  </a:txBody>
                  <a:tcPr>
                    <a:solidFill>
                      <a:srgbClr val="AEC3DC"/>
                    </a:solidFill>
                  </a:tcPr>
                </a:tc>
                <a:tc rowSpan="4">
                  <a:txBody>
                    <a:bodyPr/>
                    <a:lstStyle/>
                    <a:p>
                      <a:r>
                        <a:rPr lang="de-DE" sz="1800" kern="1200" dirty="0">
                          <a:solidFill>
                            <a:schemeClr val="dk1"/>
                          </a:solidFill>
                          <a:latin typeface="+mn-lt"/>
                          <a:ea typeface="+mn-ea"/>
                          <a:cs typeface="+mn-cs"/>
                        </a:rPr>
                        <a:t>6</a:t>
                      </a:r>
                    </a:p>
                  </a:txBody>
                  <a:tcPr>
                    <a:solidFill>
                      <a:srgbClr val="AEC3DC"/>
                    </a:solid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21.10.2024</a:t>
                      </a:r>
                    </a:p>
                    <a:p>
                      <a:endParaRPr lang="de-DE" dirty="0"/>
                    </a:p>
                  </a:txBody>
                  <a:tcPr>
                    <a:solidFill>
                      <a:srgbClr val="AEC3DC"/>
                    </a:solidFill>
                  </a:tcPr>
                </a:tc>
                <a:tc>
                  <a:txBody>
                    <a:bodyPr/>
                    <a:lstStyle/>
                    <a:p>
                      <a:r>
                        <a:rPr lang="de-DE" dirty="0"/>
                        <a:t>Mainz Oberstadt (1)</a:t>
                      </a:r>
                    </a:p>
                  </a:txBody>
                  <a:tcPr>
                    <a:solidFill>
                      <a:srgbClr val="AEC3DC"/>
                    </a:solidFill>
                  </a:tcPr>
                </a:tc>
                <a:extLst>
                  <a:ext uri="{0D108BD9-81ED-4DB2-BD59-A6C34878D82A}">
                    <a16:rowId xmlns:a16="http://schemas.microsoft.com/office/drawing/2014/main" val="3701357239"/>
                  </a:ext>
                </a:extLst>
              </a:tr>
              <a:tr h="382806">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r>
                        <a:rPr lang="de-DE" dirty="0"/>
                        <a:t>Mainz Mombach (2)</a:t>
                      </a:r>
                    </a:p>
                  </a:txBody>
                  <a:tcPr>
                    <a:solidFill>
                      <a:srgbClr val="AEC3DC"/>
                    </a:solidFill>
                  </a:tcPr>
                </a:tc>
                <a:extLst>
                  <a:ext uri="{0D108BD9-81ED-4DB2-BD59-A6C34878D82A}">
                    <a16:rowId xmlns:a16="http://schemas.microsoft.com/office/drawing/2014/main" val="38282006"/>
                  </a:ext>
                </a:extLst>
              </a:tr>
              <a:tr h="360040">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r>
                        <a:rPr lang="de-DE" dirty="0"/>
                        <a:t>Alzey                 </a:t>
                      </a:r>
                      <a:r>
                        <a:rPr lang="de-DE" sz="1100" dirty="0"/>
                        <a:t> </a:t>
                      </a:r>
                      <a:r>
                        <a:rPr lang="de-DE" baseline="0" dirty="0"/>
                        <a:t> </a:t>
                      </a:r>
                      <a:r>
                        <a:rPr lang="de-DE" dirty="0"/>
                        <a:t>(2)</a:t>
                      </a:r>
                    </a:p>
                  </a:txBody>
                  <a:tcPr>
                    <a:solidFill>
                      <a:srgbClr val="AEC3DC"/>
                    </a:solidFill>
                  </a:tcPr>
                </a:tc>
                <a:extLst>
                  <a:ext uri="{0D108BD9-81ED-4DB2-BD59-A6C34878D82A}">
                    <a16:rowId xmlns:a16="http://schemas.microsoft.com/office/drawing/2014/main" val="285890574"/>
                  </a:ext>
                </a:extLst>
              </a:tr>
              <a:tr h="345774">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r>
                        <a:rPr lang="de-DE" dirty="0"/>
                        <a:t>Worms                (1)</a:t>
                      </a:r>
                    </a:p>
                  </a:txBody>
                  <a:tcPr>
                    <a:solidFill>
                      <a:srgbClr val="AEC3DC"/>
                    </a:solidFill>
                  </a:tcPr>
                </a:tc>
                <a:extLst>
                  <a:ext uri="{0D108BD9-81ED-4DB2-BD59-A6C34878D82A}">
                    <a16:rowId xmlns:a16="http://schemas.microsoft.com/office/drawing/2014/main" val="1304275082"/>
                  </a:ext>
                </a:extLst>
              </a:tr>
            </a:tbl>
          </a:graphicData>
        </a:graphic>
      </p:graphicFrame>
    </p:spTree>
    <p:extLst>
      <p:ext uri="{BB962C8B-B14F-4D97-AF65-F5344CB8AC3E}">
        <p14:creationId xmlns:p14="http://schemas.microsoft.com/office/powerpoint/2010/main" val="1315979116"/>
      </p:ext>
    </p:extLst>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1C2BB58330FEE4B8D2C95D6FDE8E1CE" ma:contentTypeVersion="8" ma:contentTypeDescription="Ein neues Dokument erstellen." ma:contentTypeScope="" ma:versionID="088fbbd90512039ceb86d1623dad0dbd">
  <xsd:schema xmlns:xsd="http://www.w3.org/2001/XMLSchema" xmlns:xs="http://www.w3.org/2001/XMLSchema" xmlns:p="http://schemas.microsoft.com/office/2006/metadata/properties" xmlns:ns2="233db2ea-75c9-4b27-b8b5-e8865fd012e6" targetNamespace="http://schemas.microsoft.com/office/2006/metadata/properties" ma:root="true" ma:fieldsID="6c67869707357e390365c1607d6537a5" ns2:_="">
    <xsd:import namespace="233db2ea-75c9-4b27-b8b5-e8865fd012e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db2ea-75c9-4b27-b8b5-e8865fd012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3B38CF-8E6C-4575-87E5-A29440366F8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A8E8822-DA6A-4C77-844C-90A2BACF19FD}">
  <ds:schemaRefs>
    <ds:schemaRef ds:uri="http://schemas.microsoft.com/sharepoint/v3/contenttype/forms"/>
  </ds:schemaRefs>
</ds:datastoreItem>
</file>

<file path=customXml/itemProps3.xml><?xml version="1.0" encoding="utf-8"?>
<ds:datastoreItem xmlns:ds="http://schemas.openxmlformats.org/officeDocument/2006/customXml" ds:itemID="{D49F15DB-22A1-49CF-9F85-27927956E4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db2ea-75c9-4b27-b8b5-e8865fd012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904</Words>
  <Application>Microsoft Office PowerPoint</Application>
  <PresentationFormat>On-screen Show (4:3)</PresentationFormat>
  <Paragraphs>201</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Standarddesign</vt:lpstr>
      <vt:lpstr>BQT III Informationsveranstaltung am 22.01.2024</vt:lpstr>
      <vt:lpstr>Universitätsmedizin Kliniken</vt:lpstr>
      <vt:lpstr>Team Koordination</vt:lpstr>
      <vt:lpstr>Modulhandbuch </vt:lpstr>
      <vt:lpstr>BQT III-1 (Auszug Modulhandbuch JGU Mainz)</vt:lpstr>
      <vt:lpstr>Zu erbringende Leistungen </vt:lpstr>
      <vt:lpstr>Rahmenbedingungen</vt:lpstr>
      <vt:lpstr>Unterschiedliche Angebote</vt:lpstr>
      <vt:lpstr>Kliniken</vt:lpstr>
      <vt:lpstr>Kooperationskliniken - Psychiatrie</vt:lpstr>
      <vt:lpstr>Übersicht WiSe 2024/25 </vt:lpstr>
      <vt:lpstr>Haltung</vt:lpstr>
      <vt:lpstr>Kontakt zur BQT III Koordinationsstelle</vt:lpstr>
      <vt:lpstr>Offene Fragen? </vt:lpstr>
    </vt:vector>
  </TitlesOfParts>
  <Company>Uniklinik Mainz</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hae0c</dc:creator>
  <cp:lastModifiedBy>Knodel Jessica</cp:lastModifiedBy>
  <cp:revision>87</cp:revision>
  <dcterms:created xsi:type="dcterms:W3CDTF">2009-03-04T16:17:31Z</dcterms:created>
  <dcterms:modified xsi:type="dcterms:W3CDTF">2024-01-23T15:27:46Z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0x010100F1C2BB58330FEE4B8D2C95D6FDE8E1CE</vt:lpwstr>
  </property>
</Properties>
</file>